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014" r:id="rId1"/>
  </p:sldMasterIdLst>
  <p:notesMasterIdLst>
    <p:notesMasterId r:id="rId55"/>
  </p:notesMasterIdLst>
  <p:sldIdLst>
    <p:sldId id="256" r:id="rId2"/>
    <p:sldId id="328" r:id="rId3"/>
    <p:sldId id="340" r:id="rId4"/>
    <p:sldId id="341" r:id="rId5"/>
    <p:sldId id="258" r:id="rId6"/>
    <p:sldId id="344" r:id="rId7"/>
    <p:sldId id="350" r:id="rId8"/>
    <p:sldId id="343" r:id="rId9"/>
    <p:sldId id="345" r:id="rId10"/>
    <p:sldId id="347" r:id="rId11"/>
    <p:sldId id="346" r:id="rId12"/>
    <p:sldId id="326" r:id="rId13"/>
    <p:sldId id="348" r:id="rId14"/>
    <p:sldId id="358" r:id="rId15"/>
    <p:sldId id="349" r:id="rId16"/>
    <p:sldId id="351" r:id="rId17"/>
    <p:sldId id="322" r:id="rId18"/>
    <p:sldId id="323" r:id="rId19"/>
    <p:sldId id="324" r:id="rId20"/>
    <p:sldId id="352" r:id="rId21"/>
    <p:sldId id="327" r:id="rId22"/>
    <p:sldId id="260" r:id="rId23"/>
    <p:sldId id="272" r:id="rId24"/>
    <p:sldId id="310" r:id="rId25"/>
    <p:sldId id="309" r:id="rId26"/>
    <p:sldId id="311" r:id="rId27"/>
    <p:sldId id="307" r:id="rId28"/>
    <p:sldId id="353" r:id="rId29"/>
    <p:sldId id="335" r:id="rId30"/>
    <p:sldId id="336" r:id="rId31"/>
    <p:sldId id="337" r:id="rId32"/>
    <p:sldId id="331" r:id="rId33"/>
    <p:sldId id="355" r:id="rId34"/>
    <p:sldId id="342" r:id="rId35"/>
    <p:sldId id="286" r:id="rId36"/>
    <p:sldId id="288" r:id="rId37"/>
    <p:sldId id="300" r:id="rId38"/>
    <p:sldId id="303" r:id="rId39"/>
    <p:sldId id="297" r:id="rId40"/>
    <p:sldId id="305" r:id="rId41"/>
    <p:sldId id="356" r:id="rId42"/>
    <p:sldId id="275" r:id="rId43"/>
    <p:sldId id="276" r:id="rId44"/>
    <p:sldId id="277" r:id="rId45"/>
    <p:sldId id="278" r:id="rId46"/>
    <p:sldId id="279" r:id="rId47"/>
    <p:sldId id="280" r:id="rId48"/>
    <p:sldId id="357" r:id="rId49"/>
    <p:sldId id="359" r:id="rId50"/>
    <p:sldId id="281" r:id="rId51"/>
    <p:sldId id="320" r:id="rId52"/>
    <p:sldId id="285" r:id="rId53"/>
    <p:sldId id="338" r:id="rId5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83"/>
    <p:restoredTop sz="89275"/>
  </p:normalViewPr>
  <p:slideViewPr>
    <p:cSldViewPr snapToGrid="0">
      <p:cViewPr varScale="1">
        <p:scale>
          <a:sx n="139" d="100"/>
          <a:sy n="139" d="100"/>
        </p:scale>
        <p:origin x="160" y="216"/>
      </p:cViewPr>
      <p:guideLst>
        <p:guide orient="horz" pos="1620"/>
        <p:guide pos="2880"/>
      </p:guideLst>
    </p:cSldViewPr>
  </p:slideViewPr>
  <p:notesTextViewPr>
    <p:cViewPr>
      <p:scale>
        <a:sx n="95" d="100"/>
        <a:sy n="9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9376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Explain why vacancy, you start with Mo lattice, once occupied by sulfur and forms MoS2, all electride features are gone. (maintains weak electride in center sites, but chemically useless). If we remove a non-metal atom, we might be able to restore the electride property. Vacancies are well-studied experimentally and there are ways to control their concentrations, so the electride property is tunable</a:t>
            </a:r>
          </a:p>
        </p:txBody>
      </p:sp>
    </p:spTree>
    <p:extLst>
      <p:ext uri="{BB962C8B-B14F-4D97-AF65-F5344CB8AC3E}">
        <p14:creationId xmlns:p14="http://schemas.microsoft.com/office/powerpoint/2010/main" val="948453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Its better to show the catalytic process, show the actual catalytic process. Maybe put these at the end, supplemental? </a:t>
            </a:r>
          </a:p>
        </p:txBody>
      </p:sp>
    </p:spTree>
    <p:extLst>
      <p:ext uri="{BB962C8B-B14F-4D97-AF65-F5344CB8AC3E}">
        <p14:creationId xmlns:p14="http://schemas.microsoft.com/office/powerpoint/2010/main" val="339613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7857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acccab029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6" name="Google Shape;76;g3acccab029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Emphasize what </a:t>
            </a:r>
            <a:r>
              <a:rPr lang="en-US" dirty="0" err="1"/>
              <a:t>superconuctors</a:t>
            </a:r>
            <a:r>
              <a:rPr lang="en-US" dirty="0"/>
              <a:t> are, what </a:t>
            </a:r>
            <a:r>
              <a:rPr lang="en-US" dirty="0" err="1"/>
              <a:t>superhyrides</a:t>
            </a:r>
            <a:r>
              <a:rPr lang="en-US" dirty="0"/>
              <a:t> are. Normally we have stoichiometric structure of LaH3, but under pressure we can make structures like this (LaH10). Why do these structures form at all? Conventional understanding can’t explain it.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are the goals? Room temperature superconductivity is one, very close, some claim it. Second goal, high Tc under lower more MODERATE pressure, ideally ambient pressure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8058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928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8937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861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transition: what if we completely remove the metals? Pure hydrogen is also an important system, people tried to metallize hydrogen system but it required too much pressure. People found that the metallization doesn’t require metallization of the H2 molecules. Maintains molecular structure at onset of metallization</a:t>
            </a:r>
          </a:p>
        </p:txBody>
      </p:sp>
    </p:spTree>
    <p:extLst>
      <p:ext uri="{BB962C8B-B14F-4D97-AF65-F5344CB8AC3E}">
        <p14:creationId xmlns:p14="http://schemas.microsoft.com/office/powerpoint/2010/main" val="284053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1779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Cover figure, put a more relevant figure?</a:t>
            </a:r>
          </a:p>
        </p:txBody>
      </p:sp>
    </p:spTree>
    <p:extLst>
      <p:ext uri="{BB962C8B-B14F-4D97-AF65-F5344CB8AC3E}">
        <p14:creationId xmlns:p14="http://schemas.microsoft.com/office/powerpoint/2010/main" val="145434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7282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Show </a:t>
            </a:r>
            <a:r>
              <a:rPr lang="en-US" dirty="0" err="1"/>
              <a:t>autogluon</a:t>
            </a:r>
            <a:r>
              <a:rPr lang="en-US" dirty="0"/>
              <a:t> logo again </a:t>
            </a:r>
          </a:p>
        </p:txBody>
      </p:sp>
    </p:spTree>
    <p:extLst>
      <p:ext uri="{BB962C8B-B14F-4D97-AF65-F5344CB8AC3E}">
        <p14:creationId xmlns:p14="http://schemas.microsoft.com/office/powerpoint/2010/main" val="1573099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Now we can search more complex structures with larger cells in a fraction of the time</a:t>
            </a:r>
          </a:p>
        </p:txBody>
      </p:sp>
    </p:spTree>
    <p:extLst>
      <p:ext uri="{BB962C8B-B14F-4D97-AF65-F5344CB8AC3E}">
        <p14:creationId xmlns:p14="http://schemas.microsoft.com/office/powerpoint/2010/main" val="4109414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3305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1814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1080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Is it important to have a nucleus to have a localized orbital? Orbital isn’t from nucleus, its from the confinement that results from the nucleus. Actually, even if we don’t have an atom, like in the textbook particle in a box problem, we still have discrete localized orbitals as a result of the confinement. In a solid, we have interstitial regions as a result of confinement from other atoms. </a:t>
            </a:r>
          </a:p>
        </p:txBody>
      </p:sp>
    </p:spTree>
    <p:extLst>
      <p:ext uri="{BB962C8B-B14F-4D97-AF65-F5344CB8AC3E}">
        <p14:creationId xmlns:p14="http://schemas.microsoft.com/office/powerpoint/2010/main" val="111347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Many phenomena are puzzling without this concept. But with it, very clear and easy to understand. Bonding STATE, not interaction</a:t>
            </a:r>
          </a:p>
        </p:txBody>
      </p:sp>
    </p:spTree>
    <p:extLst>
      <p:ext uri="{BB962C8B-B14F-4D97-AF65-F5344CB8AC3E}">
        <p14:creationId xmlns:p14="http://schemas.microsoft.com/office/powerpoint/2010/main" val="249786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100 year puzzle, first metal structure measured by XRD ~100 years ago. Luckily, this physics puzzle can be explained by chemistry. Why Be takes HCP and Ca takes FCC, its because electrons localize in different ways. In Be electron </a:t>
            </a:r>
            <a:r>
              <a:rPr lang="en-US" dirty="0" err="1"/>
              <a:t>loxalization</a:t>
            </a:r>
            <a:r>
              <a:rPr lang="en-US" dirty="0"/>
              <a:t> goes to tetrahedral site, and they form quasi-molecules. In Ca, they push to the octahedral site. In principle, many metals are atom-quasi atom compounds</a:t>
            </a:r>
          </a:p>
        </p:txBody>
      </p:sp>
    </p:spTree>
    <p:extLst>
      <p:ext uri="{BB962C8B-B14F-4D97-AF65-F5344CB8AC3E}">
        <p14:creationId xmlns:p14="http://schemas.microsoft.com/office/powerpoint/2010/main" val="142317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752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Can talk about general method development progress, DFT, CSS, to ML</a:t>
            </a:r>
          </a:p>
        </p:txBody>
      </p:sp>
    </p:spTree>
    <p:extLst>
      <p:ext uri="{BB962C8B-B14F-4D97-AF65-F5344CB8AC3E}">
        <p14:creationId xmlns:p14="http://schemas.microsoft.com/office/powerpoint/2010/main" val="294544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Make a connection to slide 9</a:t>
            </a:r>
          </a:p>
        </p:txBody>
      </p:sp>
    </p:spTree>
    <p:extLst>
      <p:ext uri="{BB962C8B-B14F-4D97-AF65-F5344CB8AC3E}">
        <p14:creationId xmlns:p14="http://schemas.microsoft.com/office/powerpoint/2010/main" val="448644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831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7D19-9817-38E9-D8F1-415FA1CF2F6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D07A0DD-2355-87E1-31DA-AE5CD2B8648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233C0F-84A5-B583-13A2-395C1234827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865EF53-5397-9C1E-9A31-6059F602F7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35B4C5-A5AE-9F94-E3FF-7EB6AA6972F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7947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F750-4BE6-10C5-8559-D25E852EB7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2687C-5F71-F9F0-69A6-E68E57619C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F19DB-0B17-4EA7-0E48-B392E6C5571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B04505C-D2C6-637F-6911-CFFDD885A5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30842B-3FA1-E990-392F-84A1539AEED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0667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F3105-A7E8-4D6C-73C7-5CCD3A75949A}"/>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2C63EF-12CD-FC2F-38A2-329D68DF5765}"/>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37DCD-B369-DB17-0970-2AAE5BD9D71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8D6CEA0-9A4D-4D0C-4215-0D2196665D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CF91DF-CA85-D2C6-5A2E-13B12DEB08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5558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93933"/>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a:latin typeface="Verdana" panose="020B0604030504040204" pitchFamily="34" charset="0"/>
                <a:ea typeface="Verdana" panose="020B0604030504040204" pitchFamily="34" charset="0"/>
                <a:cs typeface="Verdana" panose="020B060403050404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8" name="Text Placeholder 2">
            <a:extLst>
              <a:ext uri="{FF2B5EF4-FFF2-40B4-BE49-F238E27FC236}">
                <a16:creationId xmlns:a16="http://schemas.microsoft.com/office/drawing/2014/main" id="{437BC172-B9FA-3D23-11D5-D4AC1EDB1863}"/>
              </a:ext>
            </a:extLst>
          </p:cNvPr>
          <p:cNvSpPr>
            <a:spLocks noGrp="1"/>
          </p:cNvSpPr>
          <p:nvPr>
            <p:ph type="body" idx="13"/>
          </p:nvPr>
        </p:nvSpPr>
        <p:spPr>
          <a:xfrm>
            <a:off x="299095" y="957892"/>
            <a:ext cx="8520600" cy="3416400"/>
          </a:xfrm>
        </p:spPr>
        <p: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0" name="AutoShape 2">
            <a:extLst>
              <a:ext uri="{FF2B5EF4-FFF2-40B4-BE49-F238E27FC236}">
                <a16:creationId xmlns:a16="http://schemas.microsoft.com/office/drawing/2014/main" id="{77F3CD63-94B0-BFAA-0717-C3C335805A28}"/>
              </a:ext>
            </a:extLst>
          </p:cNvPr>
          <p:cNvSpPr>
            <a:spLocks noChangeAspect="1" noChangeArrowheads="1"/>
          </p:cNvSpPr>
          <p:nvPr userDrawn="1"/>
        </p:nvSpPr>
        <p:spPr bwMode="auto">
          <a:xfrm>
            <a:off x="4492487" y="25136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a:extLst>
              <a:ext uri="{FF2B5EF4-FFF2-40B4-BE49-F238E27FC236}">
                <a16:creationId xmlns:a16="http://schemas.microsoft.com/office/drawing/2014/main" id="{16B6ED29-71EF-F38E-7558-7E861229CD07}"/>
              </a:ext>
            </a:extLst>
          </p:cNvPr>
          <p:cNvSpPr>
            <a:spLocks noChangeAspect="1" noChangeArrowheads="1"/>
          </p:cNvSpPr>
          <p:nvPr userDrawn="1"/>
        </p:nvSpPr>
        <p:spPr bwMode="auto">
          <a:xfrm>
            <a:off x="4644887" y="26660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8" descr="CSUN_White.eps">
            <a:extLst>
              <a:ext uri="{FF2B5EF4-FFF2-40B4-BE49-F238E27FC236}">
                <a16:creationId xmlns:a16="http://schemas.microsoft.com/office/drawing/2014/main" id="{1AD886FA-2693-6306-D0E4-C809ECD524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442" y="4792817"/>
            <a:ext cx="1225131" cy="317130"/>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7">
            <a:extLst>
              <a:ext uri="{FF2B5EF4-FFF2-40B4-BE49-F238E27FC236}">
                <a16:creationId xmlns:a16="http://schemas.microsoft.com/office/drawing/2014/main" id="{905BCB77-8EA6-BF18-2C46-8A15264CCE08}"/>
              </a:ext>
            </a:extLst>
          </p:cNvPr>
          <p:cNvSpPr txBox="1">
            <a:spLocks/>
          </p:cNvSpPr>
          <p:nvPr userDrawn="1"/>
        </p:nvSpPr>
        <p:spPr>
          <a:xfrm>
            <a:off x="8545345" y="4757559"/>
            <a:ext cx="548700" cy="39360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2400" smtClean="0">
                <a:solidFill>
                  <a:schemeClr val="bg1"/>
                </a:solidFill>
              </a:rPr>
              <a:pPr/>
              <a:t>‹#›</a:t>
            </a:fld>
            <a:endParaRPr lang="en" sz="2400" dirty="0">
              <a:solidFill>
                <a:schemeClr val="bg1"/>
              </a:solidFill>
            </a:endParaRPr>
          </a:p>
        </p:txBody>
      </p:sp>
      <p:sp>
        <p:nvSpPr>
          <p:cNvPr id="16" name="AutoShape 2">
            <a:extLst>
              <a:ext uri="{FF2B5EF4-FFF2-40B4-BE49-F238E27FC236}">
                <a16:creationId xmlns:a16="http://schemas.microsoft.com/office/drawing/2014/main" id="{8C9750DF-90F6-C8D7-D2E7-BC2B0AFD0460}"/>
              </a:ext>
            </a:extLst>
          </p:cNvPr>
          <p:cNvSpPr>
            <a:spLocks noChangeAspect="1" noChangeArrowheads="1"/>
          </p:cNvSpPr>
          <p:nvPr userDrawn="1"/>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4">
            <a:extLst>
              <a:ext uri="{FF2B5EF4-FFF2-40B4-BE49-F238E27FC236}">
                <a16:creationId xmlns:a16="http://schemas.microsoft.com/office/drawing/2014/main" id="{C29DFE66-D40B-F745-20EB-E778AD103255}"/>
              </a:ext>
            </a:extLst>
          </p:cNvPr>
          <p:cNvSpPr>
            <a:spLocks noChangeAspect="1" noChangeArrowheads="1"/>
          </p:cNvSpPr>
          <p:nvPr userDrawn="1"/>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8" descr="CSUN_White.eps">
            <a:extLst>
              <a:ext uri="{FF2B5EF4-FFF2-40B4-BE49-F238E27FC236}">
                <a16:creationId xmlns:a16="http://schemas.microsoft.com/office/drawing/2014/main" id="{531EC3CF-CDAF-D5F7-CAD7-A44BE293AB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55" y="4711726"/>
            <a:ext cx="1225131" cy="317130"/>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7">
            <a:extLst>
              <a:ext uri="{FF2B5EF4-FFF2-40B4-BE49-F238E27FC236}">
                <a16:creationId xmlns:a16="http://schemas.microsoft.com/office/drawing/2014/main" id="{B6DADC7E-0867-62C7-5F7E-5D4AE7AC4F72}"/>
              </a:ext>
            </a:extLst>
          </p:cNvPr>
          <p:cNvSpPr txBox="1">
            <a:spLocks/>
          </p:cNvSpPr>
          <p:nvPr userDrawn="1"/>
        </p:nvSpPr>
        <p:spPr>
          <a:xfrm>
            <a:off x="8557950" y="4670450"/>
            <a:ext cx="548700" cy="39360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2400" smtClean="0">
                <a:solidFill>
                  <a:schemeClr val="bg1"/>
                </a:solidFill>
              </a:rPr>
              <a:pPr/>
              <a:t>‹#›</a:t>
            </a:fld>
            <a:endParaRPr lang="en" sz="2400" dirty="0">
              <a:solidFill>
                <a:schemeClr val="bg1"/>
              </a:solidFill>
            </a:endParaRPr>
          </a:p>
        </p:txBody>
      </p:sp>
      <p:sp>
        <p:nvSpPr>
          <p:cNvPr id="4" name="Date Placeholder 3">
            <a:extLst>
              <a:ext uri="{FF2B5EF4-FFF2-40B4-BE49-F238E27FC236}">
                <a16:creationId xmlns:a16="http://schemas.microsoft.com/office/drawing/2014/main" id="{34A70226-E3A9-035E-DAAF-EB188ADCE87D}"/>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A1198588-E6EF-CF56-BCBC-D9A9DB5AD770}"/>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FB92920A-8920-170E-6549-B221EAECC520}"/>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724235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FBA2-BAEB-DA1D-C531-60D3FFB5C9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858EB-92AD-3D1C-4ED7-D298679FC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15CFF-DFC5-3AB5-AE8F-B34FD1876EC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78B87B3-343C-B6B7-337A-2F512A5BBC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1E045-AD53-FB8A-24E9-9E8053FD372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0448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BEC4-FBAE-AFBF-2BB7-286A2D80926D}"/>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5CEBD91-DE9D-8A94-9DD7-95B17488CF10}"/>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9F810F-8181-C774-0AD9-36C9744449B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CC94F8-3F5F-1B3D-8D9B-46398C36C5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952414-7C05-7017-74D0-DA397FC3C23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3716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95A3F-1E28-F5EF-868E-F79B8B618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B9AFE-5404-C654-5063-8E6276A69FF3}"/>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6CB42D-9F55-9DE8-DFEC-8DE24F0EA70F}"/>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390B34-2746-4594-ABF7-CA00FAE929B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76C0426-0ECB-F0F7-2527-5A079184B3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64FDA5-0E5C-9C73-0234-6A9DF2759CD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76784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7E97-C7B5-4B95-F6CF-170F6E1EF34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0C4700-4768-EA79-F3D3-388E2EBC398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64728-D70F-CEE3-23E2-F8E31E39E10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7EA2F6-621B-56B8-BC93-B5DA043F9C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C882045-0869-3916-9A5B-B2B6ED5380F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000B7D-034E-26A8-6DEF-69756F702BDD}"/>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A6F96CE-EFEF-54AE-0188-0DF6C5A2DB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657E63D-EFFC-0273-E2C7-2FDDDEA5FB9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0896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AEEC-553B-2788-B40E-799AF7B9B0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0F5E77-CBD8-3735-81F9-6B22232FA65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AF6B60C-88C1-4A7F-845B-6D09A0CE02F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8DADB43-BCB3-2E52-57A1-11892D24D3B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221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5DCC20-0AB4-039D-398C-A89DC3D96A2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EBE2B2C5-0DDE-63CC-560B-D6E3C81B6A0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E6B7EF-D94F-D021-73D5-DEE42E0D4F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9469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CC481-D14D-59C8-0DF0-A9B6534DA3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0627A9F-6770-124E-15D0-82B2F0B0AB6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C40E7D-BFA8-645A-1FE9-F69A978D99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6FD5C17-AA4B-70D9-7445-533EDAF1E42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C80551C-8F89-E9AF-E4C7-630AF42EBE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7DBC67-E408-9119-3741-FF815BEA23F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9206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B9A7-0E03-A9B7-2BE2-F8A70D08AB8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653014D-F8B6-A8F9-496F-274CDDD21AC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9AC5639-0397-E428-C9CE-76E4D79FF49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5FC5DD-18F2-4D93-B130-AF45D6C5BC4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2B3972E-21BC-3914-2F20-9BA7F2101D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8DA8EF-2FFC-96C1-A6C9-321DD05EBD4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312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F988B-98DA-686C-90D4-F51830E3C4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AC0C50-4EDC-4C2F-4A5D-BCCEF6BD4264}"/>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85715-94E8-FC1F-ADF7-62CA53764D8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51837B3E-1899-E3FA-C661-F0F0B5A28BA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7A13C5A-1B67-8172-7695-23A720FC6E5F}"/>
              </a:ext>
            </a:extLst>
          </p:cNvPr>
          <p:cNvSpPr>
            <a:spLocks noGrp="1"/>
          </p:cNvSpPr>
          <p:nvPr>
            <p:ph type="sldNum" sz="quarter" idx="4"/>
          </p:nvPr>
        </p:nvSpPr>
        <p:spPr>
          <a:xfrm>
            <a:off x="6851960" y="4767263"/>
            <a:ext cx="2057400" cy="273844"/>
          </a:xfrm>
          <a:prstGeom prst="rect">
            <a:avLst/>
          </a:prstGeom>
        </p:spPr>
        <p:txBody>
          <a:bodyPr vert="horz" lIns="91440" tIns="45720" rIns="91440" bIns="45720" rtlCol="0" anchor="ctr"/>
          <a:lstStyle>
            <a:lvl1pPr algn="r">
              <a:defRPr sz="2400">
                <a:solidFill>
                  <a:schemeClr val="tx1"/>
                </a:solidFill>
                <a:latin typeface="+mj-lt"/>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83803713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7/06/relationships/model3d" Target="../media/model3d1.glb"/><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699" y="1244297"/>
            <a:ext cx="8520600" cy="1382982"/>
          </a:xfrm>
          <a:prstGeom prst="rect">
            <a:avLst/>
          </a:prstGeom>
        </p:spPr>
        <p:txBody>
          <a:bodyPr spcFirstLastPara="1" wrap="square" lIns="91425" tIns="91425" rIns="91425" bIns="91425" anchor="b" anchorCtr="0">
            <a:normAutofit/>
          </a:bodyPr>
          <a:lstStyle/>
          <a:p>
            <a:pPr marL="0" lvl="0" indent="0" algn="ctr" rtl="0">
              <a:lnSpc>
                <a:spcPct val="115000"/>
              </a:lnSpc>
              <a:spcBef>
                <a:spcPts val="0"/>
              </a:spcBef>
              <a:spcAft>
                <a:spcPts val="0"/>
              </a:spcAft>
              <a:buNone/>
            </a:pPr>
            <a:r>
              <a:rPr lang="en-US" sz="2400" b="1" dirty="0">
                <a:solidFill>
                  <a:srgbClr val="0B0B0B"/>
                </a:solidFill>
                <a:highlight>
                  <a:srgbClr val="FFFFFF"/>
                </a:highlight>
                <a:latin typeface="Verdana"/>
                <a:ea typeface="Verdana"/>
                <a:cs typeface="Verdana"/>
                <a:sym typeface="Verdana"/>
              </a:rPr>
              <a:t>From New Chemistry to New Materials: Computational and Data-Driven Discovery</a:t>
            </a:r>
            <a:endParaRPr sz="2400" b="1" dirty="0">
              <a:solidFill>
                <a:srgbClr val="0B0B0B"/>
              </a:solidFill>
              <a:highlight>
                <a:srgbClr val="FFFFFF"/>
              </a:highlight>
              <a:latin typeface="Verdana"/>
              <a:ea typeface="Verdana"/>
              <a:cs typeface="Verdana"/>
              <a:sym typeface="Verdana"/>
            </a:endParaRPr>
          </a:p>
          <a:p>
            <a:pPr marL="0" lvl="0" indent="0" algn="ctr" rtl="0">
              <a:spcBef>
                <a:spcPts val="0"/>
              </a:spcBef>
              <a:spcAft>
                <a:spcPts val="0"/>
              </a:spcAft>
              <a:buNone/>
            </a:pPr>
            <a:endParaRPr sz="2400" dirty="0"/>
          </a:p>
        </p:txBody>
      </p:sp>
      <p:sp>
        <p:nvSpPr>
          <p:cNvPr id="55" name="Google Shape;55;p13"/>
          <p:cNvSpPr txBox="1">
            <a:spLocks noGrp="1"/>
          </p:cNvSpPr>
          <p:nvPr>
            <p:ph type="subTitle" idx="1"/>
          </p:nvPr>
        </p:nvSpPr>
        <p:spPr>
          <a:xfrm>
            <a:off x="311699" y="2271254"/>
            <a:ext cx="8520600" cy="1771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ct val="61172"/>
              <a:buFont typeface="Arial"/>
              <a:buNone/>
            </a:pPr>
            <a:r>
              <a:rPr lang="en" sz="2000" dirty="0">
                <a:solidFill>
                  <a:schemeClr val="dk1"/>
                </a:solidFill>
              </a:rPr>
              <a:t>Austin Ellis</a:t>
            </a:r>
            <a:endParaRPr sz="1798" dirty="0">
              <a:solidFill>
                <a:schemeClr val="dk1"/>
              </a:solidFill>
            </a:endParaRPr>
          </a:p>
          <a:p>
            <a:pPr marL="0" lvl="0" indent="0" algn="ctr" rtl="0">
              <a:spcBef>
                <a:spcPts val="0"/>
              </a:spcBef>
              <a:spcAft>
                <a:spcPts val="0"/>
              </a:spcAft>
              <a:buNone/>
            </a:pPr>
            <a:r>
              <a:rPr lang="en" sz="2000" dirty="0">
                <a:solidFill>
                  <a:schemeClr val="dk1"/>
                </a:solidFill>
              </a:rPr>
              <a:t>Department of Chemistry &amp; Biochemistry, CSUN</a:t>
            </a:r>
            <a:endParaRPr sz="2000" dirty="0">
              <a:solidFill>
                <a:schemeClr val="dk1"/>
              </a:solidFill>
            </a:endParaRPr>
          </a:p>
        </p:txBody>
      </p:sp>
      <p:pic>
        <p:nvPicPr>
          <p:cNvPr id="3074" name="Picture 2" descr="California State University, Northridge - Wikipedia">
            <a:extLst>
              <a:ext uri="{FF2B5EF4-FFF2-40B4-BE49-F238E27FC236}">
                <a16:creationId xmlns:a16="http://schemas.microsoft.com/office/drawing/2014/main" id="{E2052C35-09F5-4E77-031F-56F27DB5E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99" y="82139"/>
            <a:ext cx="1131227" cy="1117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7C378F-B139-02FF-295D-30C65A0F52BD}"/>
              </a:ext>
            </a:extLst>
          </p:cNvPr>
          <p:cNvPicPr>
            <a:picLocks noChangeAspect="1"/>
          </p:cNvPicPr>
          <p:nvPr/>
        </p:nvPicPr>
        <p:blipFill>
          <a:blip r:embed="rId4"/>
          <a:stretch>
            <a:fillRect/>
          </a:stretch>
        </p:blipFill>
        <p:spPr>
          <a:xfrm>
            <a:off x="565614" y="3256865"/>
            <a:ext cx="2150751" cy="1208870"/>
          </a:xfrm>
          <a:prstGeom prst="rect">
            <a:avLst/>
          </a:prstGeom>
        </p:spPr>
      </p:pic>
      <p:pic>
        <p:nvPicPr>
          <p:cNvPr id="41" name="Picture 40" descr="A diagram of a network&#10;&#10;AI-generated content may be incorrect.">
            <a:extLst>
              <a:ext uri="{FF2B5EF4-FFF2-40B4-BE49-F238E27FC236}">
                <a16:creationId xmlns:a16="http://schemas.microsoft.com/office/drawing/2014/main" id="{8C07CE9B-850A-4DCA-C39C-339F7B8D0E43}"/>
              </a:ext>
            </a:extLst>
          </p:cNvPr>
          <p:cNvPicPr>
            <a:picLocks noChangeAspect="1"/>
          </p:cNvPicPr>
          <p:nvPr/>
        </p:nvPicPr>
        <p:blipFill>
          <a:blip r:embed="rId5"/>
          <a:stretch>
            <a:fillRect/>
          </a:stretch>
        </p:blipFill>
        <p:spPr>
          <a:xfrm>
            <a:off x="6763947" y="3156854"/>
            <a:ext cx="1814439" cy="1208870"/>
          </a:xfrm>
          <a:prstGeom prst="rect">
            <a:avLst/>
          </a:prstGeom>
        </p:spPr>
      </p:pic>
      <p:pic>
        <p:nvPicPr>
          <p:cNvPr id="43" name="Picture 42">
            <a:extLst>
              <a:ext uri="{FF2B5EF4-FFF2-40B4-BE49-F238E27FC236}">
                <a16:creationId xmlns:a16="http://schemas.microsoft.com/office/drawing/2014/main" id="{64A2E433-0D61-820C-9874-CDCDC2D07D9F}"/>
              </a:ext>
            </a:extLst>
          </p:cNvPr>
          <p:cNvPicPr>
            <a:picLocks noChangeAspect="1"/>
          </p:cNvPicPr>
          <p:nvPr/>
        </p:nvPicPr>
        <p:blipFill>
          <a:blip r:embed="rId6"/>
          <a:srcRect l="1012" t="22972" r="53486" b="38739"/>
          <a:stretch>
            <a:fillRect/>
          </a:stretch>
        </p:blipFill>
        <p:spPr>
          <a:xfrm>
            <a:off x="2970280" y="3261782"/>
            <a:ext cx="3536525" cy="1008848"/>
          </a:xfrm>
          <a:prstGeom prst="rect">
            <a:avLst/>
          </a:prstGeom>
        </p:spPr>
      </p:pic>
      <p:sp>
        <p:nvSpPr>
          <p:cNvPr id="2" name="TextBox 1">
            <a:extLst>
              <a:ext uri="{FF2B5EF4-FFF2-40B4-BE49-F238E27FC236}">
                <a16:creationId xmlns:a16="http://schemas.microsoft.com/office/drawing/2014/main" id="{9E0B702A-65EC-C7DE-9582-1E7FDAE1CC60}"/>
              </a:ext>
            </a:extLst>
          </p:cNvPr>
          <p:cNvSpPr txBox="1"/>
          <p:nvPr/>
        </p:nvSpPr>
        <p:spPr>
          <a:xfrm>
            <a:off x="7315200" y="4572029"/>
            <a:ext cx="1417119" cy="369332"/>
          </a:xfrm>
          <a:prstGeom prst="rect">
            <a:avLst/>
          </a:prstGeom>
          <a:noFill/>
        </p:spPr>
        <p:txBody>
          <a:bodyPr wrap="none" rtlCol="0">
            <a:spAutoFit/>
          </a:bodyPr>
          <a:lstStyle/>
          <a:p>
            <a:r>
              <a:rPr lang="en-US" dirty="0"/>
              <a:t>May 1, 2026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FB34-F5EE-8F34-9131-136C38487C8C}"/>
              </a:ext>
            </a:extLst>
          </p:cNvPr>
          <p:cNvSpPr>
            <a:spLocks noGrp="1"/>
          </p:cNvSpPr>
          <p:nvPr>
            <p:ph type="title"/>
          </p:nvPr>
        </p:nvSpPr>
        <p:spPr/>
        <p:txBody>
          <a:bodyPr/>
          <a:lstStyle/>
          <a:p>
            <a:r>
              <a:rPr lang="en-US" dirty="0"/>
              <a:t>Anatomy of a neural network</a:t>
            </a:r>
          </a:p>
        </p:txBody>
      </p:sp>
      <p:sp>
        <p:nvSpPr>
          <p:cNvPr id="4" name="Slide Number Placeholder 3">
            <a:extLst>
              <a:ext uri="{FF2B5EF4-FFF2-40B4-BE49-F238E27FC236}">
                <a16:creationId xmlns:a16="http://schemas.microsoft.com/office/drawing/2014/main" id="{FED7A699-FF40-4E24-6902-48CF91992B08}"/>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10</a:t>
            </a:fld>
            <a:endParaRPr lang="en" dirty="0"/>
          </a:p>
        </p:txBody>
      </p:sp>
      <p:pic>
        <p:nvPicPr>
          <p:cNvPr id="5" name="Picture 4" descr="A diagram of a process&#10;&#10;AI-generated content may be incorrect.">
            <a:extLst>
              <a:ext uri="{FF2B5EF4-FFF2-40B4-BE49-F238E27FC236}">
                <a16:creationId xmlns:a16="http://schemas.microsoft.com/office/drawing/2014/main" id="{78CA387C-D8C9-8C3E-B860-0565AC296804}"/>
              </a:ext>
            </a:extLst>
          </p:cNvPr>
          <p:cNvPicPr>
            <a:picLocks noChangeAspect="1"/>
          </p:cNvPicPr>
          <p:nvPr/>
        </p:nvPicPr>
        <p:blipFill>
          <a:blip r:embed="rId2"/>
          <a:stretch>
            <a:fillRect/>
          </a:stretch>
        </p:blipFill>
        <p:spPr>
          <a:xfrm>
            <a:off x="0" y="766633"/>
            <a:ext cx="8373533" cy="4298413"/>
          </a:xfrm>
          <a:prstGeom prst="rect">
            <a:avLst/>
          </a:prstGeom>
        </p:spPr>
      </p:pic>
    </p:spTree>
    <p:extLst>
      <p:ext uri="{BB962C8B-B14F-4D97-AF65-F5344CB8AC3E}">
        <p14:creationId xmlns:p14="http://schemas.microsoft.com/office/powerpoint/2010/main" val="2731154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1B87-27A1-0754-D424-EB2F2B36BA0A}"/>
              </a:ext>
            </a:extLst>
          </p:cNvPr>
          <p:cNvSpPr>
            <a:spLocks noGrp="1"/>
          </p:cNvSpPr>
          <p:nvPr>
            <p:ph type="title"/>
          </p:nvPr>
        </p:nvSpPr>
        <p:spPr/>
        <p:txBody>
          <a:bodyPr/>
          <a:lstStyle/>
          <a:p>
            <a:r>
              <a:rPr lang="en-US" dirty="0"/>
              <a:t>AutoGluon and Convolutional Neural Networks</a:t>
            </a:r>
          </a:p>
        </p:txBody>
      </p:sp>
      <p:sp>
        <p:nvSpPr>
          <p:cNvPr id="4" name="Slide Number Placeholder 3">
            <a:extLst>
              <a:ext uri="{FF2B5EF4-FFF2-40B4-BE49-F238E27FC236}">
                <a16:creationId xmlns:a16="http://schemas.microsoft.com/office/drawing/2014/main" id="{0B398862-4A43-7D7C-EAA3-F802873695C9}"/>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pic>
        <p:nvPicPr>
          <p:cNvPr id="5" name="Picture 4" descr="A diagram of a diagram of a layer&#10;&#10;AI-generated content may be incorrect.">
            <a:extLst>
              <a:ext uri="{FF2B5EF4-FFF2-40B4-BE49-F238E27FC236}">
                <a16:creationId xmlns:a16="http://schemas.microsoft.com/office/drawing/2014/main" id="{977939E7-0CAC-1F8C-29BF-49913D986285}"/>
              </a:ext>
            </a:extLst>
          </p:cNvPr>
          <p:cNvPicPr>
            <a:picLocks noChangeAspect="1"/>
          </p:cNvPicPr>
          <p:nvPr/>
        </p:nvPicPr>
        <p:blipFill>
          <a:blip r:embed="rId3"/>
          <a:srcRect b="28424"/>
          <a:stretch>
            <a:fillRect/>
          </a:stretch>
        </p:blipFill>
        <p:spPr>
          <a:xfrm>
            <a:off x="159300" y="2735646"/>
            <a:ext cx="5496433" cy="1504227"/>
          </a:xfrm>
          <a:prstGeom prst="rect">
            <a:avLst/>
          </a:prstGeom>
        </p:spPr>
      </p:pic>
      <p:pic>
        <p:nvPicPr>
          <p:cNvPr id="7" name="Picture 6">
            <a:extLst>
              <a:ext uri="{FF2B5EF4-FFF2-40B4-BE49-F238E27FC236}">
                <a16:creationId xmlns:a16="http://schemas.microsoft.com/office/drawing/2014/main" id="{8725A4A9-00E4-729B-EBA0-C77ADC946AE4}"/>
              </a:ext>
            </a:extLst>
          </p:cNvPr>
          <p:cNvPicPr>
            <a:picLocks noChangeAspect="1"/>
          </p:cNvPicPr>
          <p:nvPr/>
        </p:nvPicPr>
        <p:blipFill>
          <a:blip r:embed="rId4"/>
          <a:stretch>
            <a:fillRect/>
          </a:stretch>
        </p:blipFill>
        <p:spPr>
          <a:xfrm>
            <a:off x="455634" y="1067523"/>
            <a:ext cx="3498300" cy="850281"/>
          </a:xfrm>
          <a:prstGeom prst="rect">
            <a:avLst/>
          </a:prstGeom>
        </p:spPr>
      </p:pic>
      <p:sp>
        <p:nvSpPr>
          <p:cNvPr id="8" name="TextBox 7">
            <a:extLst>
              <a:ext uri="{FF2B5EF4-FFF2-40B4-BE49-F238E27FC236}">
                <a16:creationId xmlns:a16="http://schemas.microsoft.com/office/drawing/2014/main" id="{9ED8F1E8-2ADE-6FD3-4170-6FC1AD81E1CA}"/>
              </a:ext>
            </a:extLst>
          </p:cNvPr>
          <p:cNvSpPr txBox="1"/>
          <p:nvPr/>
        </p:nvSpPr>
        <p:spPr>
          <a:xfrm>
            <a:off x="4269627" y="930527"/>
            <a:ext cx="4639733" cy="1477328"/>
          </a:xfrm>
          <a:prstGeom prst="rect">
            <a:avLst/>
          </a:prstGeom>
          <a:noFill/>
        </p:spPr>
        <p:txBody>
          <a:bodyPr wrap="square" rtlCol="0">
            <a:spAutoFit/>
          </a:bodyPr>
          <a:lstStyle/>
          <a:p>
            <a:r>
              <a:rPr lang="en-US" dirty="0"/>
              <a:t>Automated machine learning framework that trains, tunes, and combines multiple models</a:t>
            </a:r>
          </a:p>
          <a:p>
            <a:endParaRPr lang="en-US" dirty="0"/>
          </a:p>
          <a:p>
            <a:r>
              <a:rPr lang="en-US" dirty="0"/>
              <a:t>Useful for feature-based data where input is a set of descriptors</a:t>
            </a:r>
          </a:p>
        </p:txBody>
      </p:sp>
      <p:sp>
        <p:nvSpPr>
          <p:cNvPr id="9" name="TextBox 8">
            <a:extLst>
              <a:ext uri="{FF2B5EF4-FFF2-40B4-BE49-F238E27FC236}">
                <a16:creationId xmlns:a16="http://schemas.microsoft.com/office/drawing/2014/main" id="{5D630BF5-E85D-83B3-C64A-FDEBD58C8929}"/>
              </a:ext>
            </a:extLst>
          </p:cNvPr>
          <p:cNvSpPr txBox="1"/>
          <p:nvPr/>
        </p:nvSpPr>
        <p:spPr>
          <a:xfrm>
            <a:off x="5723467" y="2735646"/>
            <a:ext cx="3420533" cy="2031325"/>
          </a:xfrm>
          <a:prstGeom prst="rect">
            <a:avLst/>
          </a:prstGeom>
          <a:noFill/>
        </p:spPr>
        <p:txBody>
          <a:bodyPr wrap="square" rtlCol="0">
            <a:spAutoFit/>
          </a:bodyPr>
          <a:lstStyle/>
          <a:p>
            <a:r>
              <a:rPr lang="en-US" dirty="0"/>
              <a:t>Convolutional neural networks (CNNs) learn spatial patterns from input</a:t>
            </a:r>
          </a:p>
          <a:p>
            <a:endParaRPr lang="en-US" dirty="0"/>
          </a:p>
          <a:p>
            <a:r>
              <a:rPr lang="en-US" dirty="0"/>
              <a:t>In encoder-decoder form, it can transform one spatial field to another</a:t>
            </a:r>
          </a:p>
        </p:txBody>
      </p:sp>
    </p:spTree>
    <p:extLst>
      <p:ext uri="{BB962C8B-B14F-4D97-AF65-F5344CB8AC3E}">
        <p14:creationId xmlns:p14="http://schemas.microsoft.com/office/powerpoint/2010/main" val="367761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E99788-9713-2073-813F-3D0E8096762A}"/>
              </a:ext>
            </a:extLst>
          </p:cNvPr>
          <p:cNvSpPr/>
          <p:nvPr/>
        </p:nvSpPr>
        <p:spPr>
          <a:xfrm>
            <a:off x="4419600" y="771357"/>
            <a:ext cx="3413760" cy="2845346"/>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Topic 1: Designing tunable TMX</a:t>
            </a:r>
            <a:r>
              <a:rPr lang="en-US" sz="3200" b="1" baseline="-25000" dirty="0">
                <a:solidFill>
                  <a:schemeClr val="bg1"/>
                </a:solidFill>
              </a:rPr>
              <a:t>2 </a:t>
            </a:r>
            <a:r>
              <a:rPr lang="en-US" sz="3200" b="1" dirty="0" err="1">
                <a:solidFill>
                  <a:schemeClr val="bg1"/>
                </a:solidFill>
              </a:rPr>
              <a:t>electrides</a:t>
            </a:r>
            <a:endParaRPr lang="en-US" sz="3200" b="1" baseline="-25000" dirty="0">
              <a:solidFill>
                <a:schemeClr val="bg1"/>
              </a:solidFill>
            </a:endParaRPr>
          </a:p>
        </p:txBody>
      </p:sp>
      <p:sp>
        <p:nvSpPr>
          <p:cNvPr id="6" name="TextBox 5">
            <a:extLst>
              <a:ext uri="{FF2B5EF4-FFF2-40B4-BE49-F238E27FC236}">
                <a16:creationId xmlns:a16="http://schemas.microsoft.com/office/drawing/2014/main" id="{407421A8-9C9E-E674-3AA2-8B0B73B4BC03}"/>
              </a:ext>
            </a:extLst>
          </p:cNvPr>
          <p:cNvSpPr txBox="1"/>
          <p:nvPr/>
        </p:nvSpPr>
        <p:spPr>
          <a:xfrm>
            <a:off x="1554480" y="4338966"/>
            <a:ext cx="6035040" cy="369332"/>
          </a:xfrm>
          <a:prstGeom prst="rect">
            <a:avLst/>
          </a:prstGeom>
          <a:noFill/>
        </p:spPr>
        <p:txBody>
          <a:bodyPr wrap="square">
            <a:spAutoFit/>
          </a:bodyPr>
          <a:lstStyle/>
          <a:p>
            <a:r>
              <a:rPr lang="en-US" dirty="0"/>
              <a:t>Sun, Ellis, et al. J. Phys. Chem. Lett. 2024, 15, 6174–6182.</a:t>
            </a:r>
          </a:p>
        </p:txBody>
      </p:sp>
      <p:pic>
        <p:nvPicPr>
          <p:cNvPr id="10" name="Picture 9">
            <a:extLst>
              <a:ext uri="{FF2B5EF4-FFF2-40B4-BE49-F238E27FC236}">
                <a16:creationId xmlns:a16="http://schemas.microsoft.com/office/drawing/2014/main" id="{214B11A8-1D35-C977-7C18-34D7543E112A}"/>
              </a:ext>
            </a:extLst>
          </p:cNvPr>
          <p:cNvPicPr>
            <a:picLocks noChangeAspect="1"/>
          </p:cNvPicPr>
          <p:nvPr/>
        </p:nvPicPr>
        <p:blipFill>
          <a:blip r:embed="rId3"/>
          <a:stretch>
            <a:fillRect/>
          </a:stretch>
        </p:blipFill>
        <p:spPr>
          <a:xfrm>
            <a:off x="895773" y="402025"/>
            <a:ext cx="2915920" cy="3877976"/>
          </a:xfrm>
          <a:prstGeom prst="rect">
            <a:avLst/>
          </a:prstGeom>
        </p:spPr>
      </p:pic>
      <p:sp>
        <p:nvSpPr>
          <p:cNvPr id="2" name="Slide Number Placeholder 1">
            <a:extLst>
              <a:ext uri="{FF2B5EF4-FFF2-40B4-BE49-F238E27FC236}">
                <a16:creationId xmlns:a16="http://schemas.microsoft.com/office/drawing/2014/main" id="{8D6B491F-44FE-4C47-73EE-F9B43BCF0EAE}"/>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12</a:t>
            </a:fld>
            <a:endParaRPr lang="en" dirty="0"/>
          </a:p>
        </p:txBody>
      </p:sp>
    </p:spTree>
    <p:extLst>
      <p:ext uri="{BB962C8B-B14F-4D97-AF65-F5344CB8AC3E}">
        <p14:creationId xmlns:p14="http://schemas.microsoft.com/office/powerpoint/2010/main" val="4208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F03D4-6E50-05E4-490B-8C7C7AD78C7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6FD27C-3FE1-97BC-EF7F-1D8CF8E65179}"/>
              </a:ext>
            </a:extLst>
          </p:cNvPr>
          <p:cNvSpPr/>
          <p:nvPr/>
        </p:nvSpPr>
        <p:spPr>
          <a:xfrm>
            <a:off x="805084" y="2171700"/>
            <a:ext cx="7533832" cy="8001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TMX</a:t>
            </a:r>
            <a:r>
              <a:rPr lang="en-US" sz="3200" b="1" baseline="-25000" dirty="0">
                <a:solidFill>
                  <a:schemeClr val="bg1"/>
                </a:solidFill>
              </a:rPr>
              <a:t>2</a:t>
            </a:r>
            <a:r>
              <a:rPr lang="en-US" sz="3200" b="1" dirty="0">
                <a:solidFill>
                  <a:schemeClr val="bg1"/>
                </a:solidFill>
              </a:rPr>
              <a:t> and Chemical Templates</a:t>
            </a:r>
          </a:p>
        </p:txBody>
      </p:sp>
      <p:sp>
        <p:nvSpPr>
          <p:cNvPr id="2" name="Slide Number Placeholder 1">
            <a:extLst>
              <a:ext uri="{FF2B5EF4-FFF2-40B4-BE49-F238E27FC236}">
                <a16:creationId xmlns:a16="http://schemas.microsoft.com/office/drawing/2014/main" id="{3753C1BE-8B02-CFCB-ADD5-7EAF6F3A3868}"/>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13</a:t>
            </a:fld>
            <a:endParaRPr lang="en" dirty="0"/>
          </a:p>
        </p:txBody>
      </p:sp>
    </p:spTree>
    <p:extLst>
      <p:ext uri="{BB962C8B-B14F-4D97-AF65-F5344CB8AC3E}">
        <p14:creationId xmlns:p14="http://schemas.microsoft.com/office/powerpoint/2010/main" val="3608741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513F-E3BC-1FF8-0B8A-9B0FE0AE4DA5}"/>
              </a:ext>
            </a:extLst>
          </p:cNvPr>
          <p:cNvSpPr>
            <a:spLocks noGrp="1"/>
          </p:cNvSpPr>
          <p:nvPr>
            <p:ph type="title"/>
          </p:nvPr>
        </p:nvSpPr>
        <p:spPr/>
        <p:txBody>
          <a:bodyPr/>
          <a:lstStyle/>
          <a:p>
            <a:r>
              <a:rPr lang="en-US" dirty="0"/>
              <a:t>From Ca</a:t>
            </a:r>
            <a:r>
              <a:rPr lang="en-US" baseline="-25000" dirty="0"/>
              <a:t>2</a:t>
            </a:r>
            <a:r>
              <a:rPr lang="en-US" dirty="0"/>
              <a:t>N Electrides to TMDC Catalysts</a:t>
            </a:r>
          </a:p>
        </p:txBody>
      </p:sp>
      <p:sp>
        <p:nvSpPr>
          <p:cNvPr id="3" name="Text Placeholder 2">
            <a:extLst>
              <a:ext uri="{FF2B5EF4-FFF2-40B4-BE49-F238E27FC236}">
                <a16:creationId xmlns:a16="http://schemas.microsoft.com/office/drawing/2014/main" id="{8F6E654C-0FA4-0B15-5A11-776F85466980}"/>
              </a:ext>
            </a:extLst>
          </p:cNvPr>
          <p:cNvSpPr>
            <a:spLocks noGrp="1"/>
          </p:cNvSpPr>
          <p:nvPr>
            <p:ph type="body" idx="13"/>
          </p:nvPr>
        </p:nvSpPr>
        <p:spPr>
          <a:xfrm>
            <a:off x="3155822" y="693383"/>
            <a:ext cx="5753538" cy="3416400"/>
          </a:xfrm>
        </p:spPr>
        <p:txBody>
          <a:bodyPr/>
          <a:lstStyle/>
          <a:p>
            <a:pPr marL="0" indent="0">
              <a:buNone/>
            </a:pPr>
            <a:endParaRPr lang="en-US" dirty="0"/>
          </a:p>
          <a:p>
            <a:r>
              <a:rPr lang="en-US" dirty="0"/>
              <a:t>Electride: material where trapped electrons act as anions</a:t>
            </a:r>
          </a:p>
          <a:p>
            <a:r>
              <a:rPr lang="en-US" dirty="0"/>
              <a:t>Electrides enable strong H</a:t>
            </a:r>
            <a:r>
              <a:rPr lang="en-US" baseline="-25000" dirty="0"/>
              <a:t>2</a:t>
            </a:r>
            <a:r>
              <a:rPr lang="en-US" dirty="0"/>
              <a:t> activation</a:t>
            </a:r>
          </a:p>
          <a:p>
            <a:r>
              <a:rPr lang="en-US" dirty="0"/>
              <a:t>Major limitation: Ca</a:t>
            </a:r>
            <a:r>
              <a:rPr lang="en-US" baseline="-25000" dirty="0"/>
              <a:t>2</a:t>
            </a:r>
            <a:r>
              <a:rPr lang="en-US" dirty="0"/>
              <a:t>N is highly sensitive to air and water</a:t>
            </a:r>
          </a:p>
          <a:p>
            <a:r>
              <a:rPr lang="en-US" dirty="0"/>
              <a:t>Solution: Can we engineer electride states in stable monolayer compounds like TMDCs?</a:t>
            </a:r>
          </a:p>
        </p:txBody>
      </p:sp>
      <p:sp>
        <p:nvSpPr>
          <p:cNvPr id="4" name="Slide Number Placeholder 3">
            <a:extLst>
              <a:ext uri="{FF2B5EF4-FFF2-40B4-BE49-F238E27FC236}">
                <a16:creationId xmlns:a16="http://schemas.microsoft.com/office/drawing/2014/main" id="{0F088EAD-7D6D-BC35-639C-D17E47BFC8A5}"/>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14</a:t>
            </a:fld>
            <a:endParaRPr lang="en" dirty="0"/>
          </a:p>
        </p:txBody>
      </p:sp>
      <p:pic>
        <p:nvPicPr>
          <p:cNvPr id="6" name="Picture 5">
            <a:extLst>
              <a:ext uri="{FF2B5EF4-FFF2-40B4-BE49-F238E27FC236}">
                <a16:creationId xmlns:a16="http://schemas.microsoft.com/office/drawing/2014/main" id="{07D52A75-F69C-4A72-BB82-691D35F306F8}"/>
              </a:ext>
            </a:extLst>
          </p:cNvPr>
          <p:cNvPicPr>
            <a:picLocks noChangeAspect="1"/>
          </p:cNvPicPr>
          <p:nvPr/>
        </p:nvPicPr>
        <p:blipFill>
          <a:blip r:embed="rId2"/>
          <a:srcRect b="44536"/>
          <a:stretch>
            <a:fillRect/>
          </a:stretch>
        </p:blipFill>
        <p:spPr>
          <a:xfrm>
            <a:off x="311700" y="887407"/>
            <a:ext cx="2844122" cy="2275331"/>
          </a:xfrm>
          <a:prstGeom prst="rect">
            <a:avLst/>
          </a:prstGeom>
        </p:spPr>
      </p:pic>
      <p:pic>
        <p:nvPicPr>
          <p:cNvPr id="10" name="Picture 9">
            <a:extLst>
              <a:ext uri="{FF2B5EF4-FFF2-40B4-BE49-F238E27FC236}">
                <a16:creationId xmlns:a16="http://schemas.microsoft.com/office/drawing/2014/main" id="{6FAF4C83-1FB6-9580-95C7-55FD58154464}"/>
              </a:ext>
            </a:extLst>
          </p:cNvPr>
          <p:cNvPicPr>
            <a:picLocks noChangeAspect="1"/>
          </p:cNvPicPr>
          <p:nvPr/>
        </p:nvPicPr>
        <p:blipFill>
          <a:blip r:embed="rId3"/>
          <a:srcRect r="47496"/>
          <a:stretch>
            <a:fillRect/>
          </a:stretch>
        </p:blipFill>
        <p:spPr>
          <a:xfrm>
            <a:off x="824582" y="3438585"/>
            <a:ext cx="1454979" cy="1261426"/>
          </a:xfrm>
          <a:prstGeom prst="rect">
            <a:avLst/>
          </a:prstGeom>
        </p:spPr>
      </p:pic>
      <p:pic>
        <p:nvPicPr>
          <p:cNvPr id="12" name="Picture 11">
            <a:extLst>
              <a:ext uri="{FF2B5EF4-FFF2-40B4-BE49-F238E27FC236}">
                <a16:creationId xmlns:a16="http://schemas.microsoft.com/office/drawing/2014/main" id="{12B50831-A13F-6AA3-EEC2-9D80DF09410E}"/>
              </a:ext>
            </a:extLst>
          </p:cNvPr>
          <p:cNvPicPr>
            <a:picLocks noChangeAspect="1"/>
          </p:cNvPicPr>
          <p:nvPr/>
        </p:nvPicPr>
        <p:blipFill>
          <a:blip r:embed="rId4"/>
          <a:srcRect l="4680" t="60502" r="5346" b="16327"/>
          <a:stretch>
            <a:fillRect/>
          </a:stretch>
        </p:blipFill>
        <p:spPr>
          <a:xfrm>
            <a:off x="3014183" y="3648722"/>
            <a:ext cx="6054571" cy="1191851"/>
          </a:xfrm>
          <a:prstGeom prst="rect">
            <a:avLst/>
          </a:prstGeom>
        </p:spPr>
      </p:pic>
      <p:pic>
        <p:nvPicPr>
          <p:cNvPr id="14" name="Picture 13">
            <a:extLst>
              <a:ext uri="{FF2B5EF4-FFF2-40B4-BE49-F238E27FC236}">
                <a16:creationId xmlns:a16="http://schemas.microsoft.com/office/drawing/2014/main" id="{DF27D92F-1E7C-FD6D-C3C6-60769753D7F8}"/>
              </a:ext>
            </a:extLst>
          </p:cNvPr>
          <p:cNvPicPr>
            <a:picLocks noChangeAspect="1"/>
          </p:cNvPicPr>
          <p:nvPr/>
        </p:nvPicPr>
        <p:blipFill>
          <a:blip r:embed="rId5"/>
          <a:stretch>
            <a:fillRect/>
          </a:stretch>
        </p:blipFill>
        <p:spPr>
          <a:xfrm>
            <a:off x="2931715" y="3715772"/>
            <a:ext cx="3282653" cy="478593"/>
          </a:xfrm>
          <a:prstGeom prst="rect">
            <a:avLst/>
          </a:prstGeom>
        </p:spPr>
      </p:pic>
    </p:spTree>
    <p:extLst>
      <p:ext uri="{BB962C8B-B14F-4D97-AF65-F5344CB8AC3E}">
        <p14:creationId xmlns:p14="http://schemas.microsoft.com/office/powerpoint/2010/main" val="845920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8008-7435-04F1-2CE0-62799DEE6CB6}"/>
              </a:ext>
            </a:extLst>
          </p:cNvPr>
          <p:cNvSpPr>
            <a:spLocks noGrp="1"/>
          </p:cNvSpPr>
          <p:nvPr>
            <p:ph type="title"/>
          </p:nvPr>
        </p:nvSpPr>
        <p:spPr/>
        <p:txBody>
          <a:bodyPr/>
          <a:lstStyle/>
          <a:p>
            <a:r>
              <a:rPr lang="en-US" dirty="0"/>
              <a:t>Chemical-template impacts TMDC stability</a:t>
            </a:r>
          </a:p>
        </p:txBody>
      </p:sp>
      <p:sp>
        <p:nvSpPr>
          <p:cNvPr id="4" name="Slide Number Placeholder 3">
            <a:extLst>
              <a:ext uri="{FF2B5EF4-FFF2-40B4-BE49-F238E27FC236}">
                <a16:creationId xmlns:a16="http://schemas.microsoft.com/office/drawing/2014/main" id="{33E51A76-536D-E9FA-B7DA-1B12ADBAFFB1}"/>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15</a:t>
            </a:fld>
            <a:endParaRPr lang="en" dirty="0"/>
          </a:p>
        </p:txBody>
      </p:sp>
      <p:pic>
        <p:nvPicPr>
          <p:cNvPr id="6" name="Picture 5">
            <a:extLst>
              <a:ext uri="{FF2B5EF4-FFF2-40B4-BE49-F238E27FC236}">
                <a16:creationId xmlns:a16="http://schemas.microsoft.com/office/drawing/2014/main" id="{C4703B32-534E-FCE7-0432-70E0B63CDFD5}"/>
              </a:ext>
            </a:extLst>
          </p:cNvPr>
          <p:cNvPicPr>
            <a:picLocks noChangeAspect="1"/>
          </p:cNvPicPr>
          <p:nvPr/>
        </p:nvPicPr>
        <p:blipFill>
          <a:blip r:embed="rId3"/>
          <a:srcRect b="52983"/>
          <a:stretch>
            <a:fillRect/>
          </a:stretch>
        </p:blipFill>
        <p:spPr>
          <a:xfrm>
            <a:off x="818406" y="851299"/>
            <a:ext cx="7303987" cy="2968825"/>
          </a:xfrm>
          <a:prstGeom prst="rect">
            <a:avLst/>
          </a:prstGeom>
        </p:spPr>
      </p:pic>
      <p:sp>
        <p:nvSpPr>
          <p:cNvPr id="7" name="TextBox 6">
            <a:extLst>
              <a:ext uri="{FF2B5EF4-FFF2-40B4-BE49-F238E27FC236}">
                <a16:creationId xmlns:a16="http://schemas.microsoft.com/office/drawing/2014/main" id="{943F415C-C985-100C-AEC8-A64BFBB22C2C}"/>
              </a:ext>
            </a:extLst>
          </p:cNvPr>
          <p:cNvSpPr txBox="1"/>
          <p:nvPr/>
        </p:nvSpPr>
        <p:spPr>
          <a:xfrm>
            <a:off x="388760" y="3840778"/>
            <a:ext cx="8520600" cy="1200329"/>
          </a:xfrm>
          <a:prstGeom prst="rect">
            <a:avLst/>
          </a:prstGeom>
          <a:noFill/>
        </p:spPr>
        <p:txBody>
          <a:bodyPr wrap="square" rtlCol="0">
            <a:spAutoFit/>
          </a:bodyPr>
          <a:lstStyle/>
          <a:p>
            <a:r>
              <a:rPr lang="en-US" dirty="0"/>
              <a:t>Metal sublattice retains distinct interstitial localization across 2H, 1T, and 1T’ phases</a:t>
            </a:r>
          </a:p>
          <a:p>
            <a:endParaRPr lang="en-US" dirty="0"/>
          </a:p>
          <a:p>
            <a:r>
              <a:rPr lang="en-US" dirty="0"/>
              <a:t>Larger ELF value at X</a:t>
            </a:r>
            <a:r>
              <a:rPr lang="en-US" baseline="-25000" dirty="0"/>
              <a:t>0 </a:t>
            </a:r>
            <a:r>
              <a:rPr lang="en-US" dirty="0"/>
              <a:t>correlates with lower formation enthalpy</a:t>
            </a:r>
            <a:endParaRPr lang="en-US" baseline="-25000" dirty="0"/>
          </a:p>
          <a:p>
            <a:endParaRPr lang="en-US" dirty="0"/>
          </a:p>
        </p:txBody>
      </p:sp>
    </p:spTree>
    <p:extLst>
      <p:ext uri="{BB962C8B-B14F-4D97-AF65-F5344CB8AC3E}">
        <p14:creationId xmlns:p14="http://schemas.microsoft.com/office/powerpoint/2010/main" val="210183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F8F7-0D1F-C715-33F8-B483299DA20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803FDB8-AD28-02ED-EBEE-E2CD4E8F6028}"/>
              </a:ext>
            </a:extLst>
          </p:cNvPr>
          <p:cNvSpPr/>
          <p:nvPr/>
        </p:nvSpPr>
        <p:spPr>
          <a:xfrm>
            <a:off x="805084" y="2116119"/>
            <a:ext cx="7533832" cy="911262"/>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Tunable </a:t>
            </a:r>
            <a:r>
              <a:rPr lang="en-US" sz="3200" b="1" dirty="0" err="1">
                <a:solidFill>
                  <a:schemeClr val="bg1"/>
                </a:solidFill>
              </a:rPr>
              <a:t>electrides</a:t>
            </a:r>
            <a:r>
              <a:rPr lang="en-US" sz="3200" b="1" dirty="0">
                <a:solidFill>
                  <a:schemeClr val="bg1"/>
                </a:solidFill>
              </a:rPr>
              <a:t> through defect engineering</a:t>
            </a:r>
          </a:p>
        </p:txBody>
      </p:sp>
      <p:sp>
        <p:nvSpPr>
          <p:cNvPr id="2" name="Slide Number Placeholder 1">
            <a:extLst>
              <a:ext uri="{FF2B5EF4-FFF2-40B4-BE49-F238E27FC236}">
                <a16:creationId xmlns:a16="http://schemas.microsoft.com/office/drawing/2014/main" id="{654C2B94-9AF4-F132-73FB-A980A146ECE1}"/>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16</a:t>
            </a:fld>
            <a:endParaRPr lang="en" dirty="0"/>
          </a:p>
        </p:txBody>
      </p:sp>
    </p:spTree>
    <p:extLst>
      <p:ext uri="{BB962C8B-B14F-4D97-AF65-F5344CB8AC3E}">
        <p14:creationId xmlns:p14="http://schemas.microsoft.com/office/powerpoint/2010/main" val="347652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33D4-E9FB-DEDD-BBE3-75C140935E23}"/>
              </a:ext>
            </a:extLst>
          </p:cNvPr>
          <p:cNvSpPr>
            <a:spLocks noGrp="1"/>
          </p:cNvSpPr>
          <p:nvPr>
            <p:ph type="title"/>
          </p:nvPr>
        </p:nvSpPr>
        <p:spPr/>
        <p:txBody>
          <a:bodyPr/>
          <a:lstStyle/>
          <a:p>
            <a:r>
              <a:rPr lang="en-US" dirty="0"/>
              <a:t>Vacancy engineering creates strong </a:t>
            </a:r>
            <a:r>
              <a:rPr lang="en-US" dirty="0" err="1"/>
              <a:t>electrides</a:t>
            </a:r>
            <a:endParaRPr lang="en-US" dirty="0"/>
          </a:p>
        </p:txBody>
      </p:sp>
      <p:pic>
        <p:nvPicPr>
          <p:cNvPr id="4" name="Content Placeholder 4">
            <a:extLst>
              <a:ext uri="{FF2B5EF4-FFF2-40B4-BE49-F238E27FC236}">
                <a16:creationId xmlns:a16="http://schemas.microsoft.com/office/drawing/2014/main" id="{EBD9A23F-EBB9-B00E-8780-C461B606DB6C}"/>
              </a:ext>
            </a:extLst>
          </p:cNvPr>
          <p:cNvPicPr>
            <a:picLocks noChangeAspect="1"/>
          </p:cNvPicPr>
          <p:nvPr/>
        </p:nvPicPr>
        <p:blipFill>
          <a:blip r:embed="rId3"/>
          <a:srcRect r="68651"/>
          <a:stretch>
            <a:fillRect/>
          </a:stretch>
        </p:blipFill>
        <p:spPr>
          <a:xfrm>
            <a:off x="311700" y="813112"/>
            <a:ext cx="2388088" cy="3525410"/>
          </a:xfrm>
          <a:prstGeom prst="rect">
            <a:avLst/>
          </a:prstGeom>
        </p:spPr>
      </p:pic>
      <p:pic>
        <p:nvPicPr>
          <p:cNvPr id="5" name="Picture 4">
            <a:extLst>
              <a:ext uri="{FF2B5EF4-FFF2-40B4-BE49-F238E27FC236}">
                <a16:creationId xmlns:a16="http://schemas.microsoft.com/office/drawing/2014/main" id="{C3B7DE8D-5975-5AC7-4038-A3FE64778A36}"/>
              </a:ext>
            </a:extLst>
          </p:cNvPr>
          <p:cNvPicPr>
            <a:picLocks noChangeAspect="1"/>
          </p:cNvPicPr>
          <p:nvPr/>
        </p:nvPicPr>
        <p:blipFill>
          <a:blip r:embed="rId3"/>
          <a:srcRect l="31682" b="45690"/>
          <a:stretch>
            <a:fillRect/>
          </a:stretch>
        </p:blipFill>
        <p:spPr>
          <a:xfrm>
            <a:off x="2785147" y="813112"/>
            <a:ext cx="5566862" cy="2048034"/>
          </a:xfrm>
          <a:prstGeom prst="rect">
            <a:avLst/>
          </a:prstGeom>
        </p:spPr>
      </p:pic>
      <p:sp>
        <p:nvSpPr>
          <p:cNvPr id="3" name="TextBox 2">
            <a:extLst>
              <a:ext uri="{FF2B5EF4-FFF2-40B4-BE49-F238E27FC236}">
                <a16:creationId xmlns:a16="http://schemas.microsoft.com/office/drawing/2014/main" id="{A92DC234-974D-3919-045A-6A59344AC0D4}"/>
              </a:ext>
            </a:extLst>
          </p:cNvPr>
          <p:cNvSpPr txBox="1"/>
          <p:nvPr/>
        </p:nvSpPr>
        <p:spPr>
          <a:xfrm>
            <a:off x="2921898" y="2987040"/>
            <a:ext cx="5293360" cy="1477328"/>
          </a:xfrm>
          <a:prstGeom prst="rect">
            <a:avLst/>
          </a:prstGeom>
          <a:noFill/>
        </p:spPr>
        <p:txBody>
          <a:bodyPr wrap="square" rtlCol="0">
            <a:spAutoFit/>
          </a:bodyPr>
          <a:lstStyle/>
          <a:p>
            <a:r>
              <a:rPr lang="en-US" dirty="0"/>
              <a:t>Only chalcogen vacancies generated interstitial electrons at the defect sites</a:t>
            </a:r>
          </a:p>
          <a:p>
            <a:endParaRPr lang="en-US" dirty="0"/>
          </a:p>
          <a:p>
            <a:r>
              <a:rPr lang="en-US" dirty="0"/>
              <a:t>Quasi-atom states in V</a:t>
            </a:r>
            <a:r>
              <a:rPr lang="en-US" baseline="-25000" dirty="0"/>
              <a:t>S</a:t>
            </a:r>
            <a:r>
              <a:rPr lang="en-US" dirty="0"/>
              <a:t> and V</a:t>
            </a:r>
            <a:r>
              <a:rPr lang="en-US" baseline="-25000" dirty="0"/>
              <a:t>S2-MoS2</a:t>
            </a:r>
            <a:r>
              <a:rPr lang="en-US" dirty="0"/>
              <a:t> contribute strongly near the top of the valence bands</a:t>
            </a:r>
          </a:p>
        </p:txBody>
      </p:sp>
      <p:sp>
        <p:nvSpPr>
          <p:cNvPr id="6" name="Slide Number Placeholder 5">
            <a:extLst>
              <a:ext uri="{FF2B5EF4-FFF2-40B4-BE49-F238E27FC236}">
                <a16:creationId xmlns:a16="http://schemas.microsoft.com/office/drawing/2014/main" id="{4D48B5AD-1F51-7131-13D5-62BA79FFCCAC}"/>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pic>
        <p:nvPicPr>
          <p:cNvPr id="7" name="Picture 6">
            <a:extLst>
              <a:ext uri="{FF2B5EF4-FFF2-40B4-BE49-F238E27FC236}">
                <a16:creationId xmlns:a16="http://schemas.microsoft.com/office/drawing/2014/main" id="{55A56B61-8BA9-E746-8732-EC5C2EB45CA8}"/>
              </a:ext>
            </a:extLst>
          </p:cNvPr>
          <p:cNvPicPr>
            <a:picLocks noChangeAspect="1"/>
          </p:cNvPicPr>
          <p:nvPr/>
        </p:nvPicPr>
        <p:blipFill>
          <a:blip r:embed="rId4"/>
          <a:stretch>
            <a:fillRect/>
          </a:stretch>
        </p:blipFill>
        <p:spPr>
          <a:xfrm>
            <a:off x="226341" y="766633"/>
            <a:ext cx="323372" cy="261371"/>
          </a:xfrm>
          <a:prstGeom prst="rect">
            <a:avLst/>
          </a:prstGeom>
        </p:spPr>
      </p:pic>
      <p:pic>
        <p:nvPicPr>
          <p:cNvPr id="8" name="Picture 7">
            <a:extLst>
              <a:ext uri="{FF2B5EF4-FFF2-40B4-BE49-F238E27FC236}">
                <a16:creationId xmlns:a16="http://schemas.microsoft.com/office/drawing/2014/main" id="{B684532F-FE2A-883C-9F11-5DE5876897A1}"/>
              </a:ext>
            </a:extLst>
          </p:cNvPr>
          <p:cNvPicPr>
            <a:picLocks noChangeAspect="1"/>
          </p:cNvPicPr>
          <p:nvPr/>
        </p:nvPicPr>
        <p:blipFill>
          <a:blip r:embed="rId4"/>
          <a:stretch>
            <a:fillRect/>
          </a:stretch>
        </p:blipFill>
        <p:spPr>
          <a:xfrm>
            <a:off x="2729052" y="820820"/>
            <a:ext cx="256331" cy="207184"/>
          </a:xfrm>
          <a:prstGeom prst="rect">
            <a:avLst/>
          </a:prstGeom>
        </p:spPr>
      </p:pic>
      <p:pic>
        <p:nvPicPr>
          <p:cNvPr id="9" name="Picture 8">
            <a:extLst>
              <a:ext uri="{FF2B5EF4-FFF2-40B4-BE49-F238E27FC236}">
                <a16:creationId xmlns:a16="http://schemas.microsoft.com/office/drawing/2014/main" id="{936D619A-8D7A-9C5E-DCF0-173AD6551E5B}"/>
              </a:ext>
            </a:extLst>
          </p:cNvPr>
          <p:cNvPicPr>
            <a:picLocks noChangeAspect="1"/>
          </p:cNvPicPr>
          <p:nvPr/>
        </p:nvPicPr>
        <p:blipFill>
          <a:blip r:embed="rId4"/>
          <a:stretch>
            <a:fillRect/>
          </a:stretch>
        </p:blipFill>
        <p:spPr>
          <a:xfrm>
            <a:off x="5568578" y="739539"/>
            <a:ext cx="256331" cy="261371"/>
          </a:xfrm>
          <a:prstGeom prst="rect">
            <a:avLst/>
          </a:prstGeom>
        </p:spPr>
      </p:pic>
    </p:spTree>
    <p:extLst>
      <p:ext uri="{BB962C8B-B14F-4D97-AF65-F5344CB8AC3E}">
        <p14:creationId xmlns:p14="http://schemas.microsoft.com/office/powerpoint/2010/main" val="189907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395C-87F9-0CCA-0D17-5C2D0E362EE9}"/>
              </a:ext>
            </a:extLst>
          </p:cNvPr>
          <p:cNvSpPr>
            <a:spLocks noGrp="1"/>
          </p:cNvSpPr>
          <p:nvPr>
            <p:ph type="title"/>
          </p:nvPr>
        </p:nvSpPr>
        <p:spPr/>
        <p:txBody>
          <a:bodyPr/>
          <a:lstStyle/>
          <a:p>
            <a:r>
              <a:rPr lang="en-US" dirty="0"/>
              <a:t>Localized quasi-atom states at S vacancies</a:t>
            </a:r>
          </a:p>
        </p:txBody>
      </p:sp>
      <p:pic>
        <p:nvPicPr>
          <p:cNvPr id="4" name="Content Placeholder 4">
            <a:extLst>
              <a:ext uri="{FF2B5EF4-FFF2-40B4-BE49-F238E27FC236}">
                <a16:creationId xmlns:a16="http://schemas.microsoft.com/office/drawing/2014/main" id="{AEE2E823-6C1D-EDD3-924D-270E92E64F75}"/>
              </a:ext>
            </a:extLst>
          </p:cNvPr>
          <p:cNvPicPr>
            <a:picLocks noChangeAspect="1"/>
          </p:cNvPicPr>
          <p:nvPr/>
        </p:nvPicPr>
        <p:blipFill>
          <a:blip r:embed="rId2"/>
          <a:srcRect l="32398" t="56214" r="21875"/>
          <a:stretch>
            <a:fillRect/>
          </a:stretch>
        </p:blipFill>
        <p:spPr>
          <a:xfrm>
            <a:off x="1338994" y="710792"/>
            <a:ext cx="5512966" cy="2443041"/>
          </a:xfrm>
          <a:prstGeom prst="rect">
            <a:avLst/>
          </a:prstGeom>
        </p:spPr>
      </p:pic>
      <p:sp>
        <p:nvSpPr>
          <p:cNvPr id="3" name="TextBox 2">
            <a:extLst>
              <a:ext uri="{FF2B5EF4-FFF2-40B4-BE49-F238E27FC236}">
                <a16:creationId xmlns:a16="http://schemas.microsoft.com/office/drawing/2014/main" id="{6C4ADCA1-8CBD-AD4E-6B59-3F216C919208}"/>
              </a:ext>
            </a:extLst>
          </p:cNvPr>
          <p:cNvSpPr txBox="1"/>
          <p:nvPr/>
        </p:nvSpPr>
        <p:spPr>
          <a:xfrm>
            <a:off x="311700" y="3298881"/>
            <a:ext cx="8335448" cy="1477328"/>
          </a:xfrm>
          <a:prstGeom prst="rect">
            <a:avLst/>
          </a:prstGeom>
          <a:noFill/>
        </p:spPr>
        <p:txBody>
          <a:bodyPr wrap="square" rtlCol="0">
            <a:spAutoFit/>
          </a:bodyPr>
          <a:lstStyle/>
          <a:p>
            <a:r>
              <a:rPr lang="en-US" dirty="0"/>
              <a:t>Frontier states in both V</a:t>
            </a:r>
            <a:r>
              <a:rPr lang="en-US" baseline="-25000" dirty="0"/>
              <a:t>S</a:t>
            </a:r>
            <a:r>
              <a:rPr lang="en-US" dirty="0"/>
              <a:t> and V</a:t>
            </a:r>
            <a:r>
              <a:rPr lang="en-US" baseline="-25000" dirty="0"/>
              <a:t>S2</a:t>
            </a:r>
            <a:r>
              <a:rPr lang="en-US" dirty="0"/>
              <a:t> are spatially localized at the vacancy-centered quasi-atom site</a:t>
            </a:r>
          </a:p>
          <a:p>
            <a:endParaRPr lang="en-US" dirty="0"/>
          </a:p>
          <a:p>
            <a:r>
              <a:rPr lang="en-US" dirty="0"/>
              <a:t>Localized electride states carry substantial charge at vacancy cite</a:t>
            </a:r>
          </a:p>
          <a:p>
            <a:endParaRPr lang="en-US" dirty="0"/>
          </a:p>
        </p:txBody>
      </p:sp>
      <p:sp>
        <p:nvSpPr>
          <p:cNvPr id="5" name="Slide Number Placeholder 4">
            <a:extLst>
              <a:ext uri="{FF2B5EF4-FFF2-40B4-BE49-F238E27FC236}">
                <a16:creationId xmlns:a16="http://schemas.microsoft.com/office/drawing/2014/main" id="{8D11098C-E98A-0135-4489-9F6F47A44873}"/>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pic>
        <p:nvPicPr>
          <p:cNvPr id="6" name="Picture 5">
            <a:extLst>
              <a:ext uri="{FF2B5EF4-FFF2-40B4-BE49-F238E27FC236}">
                <a16:creationId xmlns:a16="http://schemas.microsoft.com/office/drawing/2014/main" id="{CAE82538-8312-87C2-C998-C2B367357AE3}"/>
              </a:ext>
            </a:extLst>
          </p:cNvPr>
          <p:cNvPicPr>
            <a:picLocks noChangeAspect="1"/>
          </p:cNvPicPr>
          <p:nvPr/>
        </p:nvPicPr>
        <p:blipFill>
          <a:blip r:embed="rId3"/>
          <a:stretch>
            <a:fillRect/>
          </a:stretch>
        </p:blipFill>
        <p:spPr>
          <a:xfrm>
            <a:off x="1338995" y="710792"/>
            <a:ext cx="323372" cy="261371"/>
          </a:xfrm>
          <a:prstGeom prst="rect">
            <a:avLst/>
          </a:prstGeom>
        </p:spPr>
      </p:pic>
      <p:pic>
        <p:nvPicPr>
          <p:cNvPr id="7" name="Picture 6">
            <a:extLst>
              <a:ext uri="{FF2B5EF4-FFF2-40B4-BE49-F238E27FC236}">
                <a16:creationId xmlns:a16="http://schemas.microsoft.com/office/drawing/2014/main" id="{0908EFBC-7106-41AE-B342-0D4CD9309338}"/>
              </a:ext>
            </a:extLst>
          </p:cNvPr>
          <p:cNvPicPr>
            <a:picLocks noChangeAspect="1"/>
          </p:cNvPicPr>
          <p:nvPr/>
        </p:nvPicPr>
        <p:blipFill>
          <a:blip r:embed="rId3"/>
          <a:stretch>
            <a:fillRect/>
          </a:stretch>
        </p:blipFill>
        <p:spPr>
          <a:xfrm>
            <a:off x="4016481" y="710792"/>
            <a:ext cx="323372" cy="261371"/>
          </a:xfrm>
          <a:prstGeom prst="rect">
            <a:avLst/>
          </a:prstGeom>
        </p:spPr>
      </p:pic>
      <p:pic>
        <p:nvPicPr>
          <p:cNvPr id="8" name="Picture 7">
            <a:extLst>
              <a:ext uri="{FF2B5EF4-FFF2-40B4-BE49-F238E27FC236}">
                <a16:creationId xmlns:a16="http://schemas.microsoft.com/office/drawing/2014/main" id="{D7D64641-B543-FA1D-1EEA-EEDD43ED35C5}"/>
              </a:ext>
            </a:extLst>
          </p:cNvPr>
          <p:cNvPicPr>
            <a:picLocks noChangeAspect="1"/>
          </p:cNvPicPr>
          <p:nvPr/>
        </p:nvPicPr>
        <p:blipFill>
          <a:blip r:embed="rId3"/>
          <a:stretch>
            <a:fillRect/>
          </a:stretch>
        </p:blipFill>
        <p:spPr>
          <a:xfrm>
            <a:off x="6851960" y="710792"/>
            <a:ext cx="323372" cy="261371"/>
          </a:xfrm>
          <a:prstGeom prst="rect">
            <a:avLst/>
          </a:prstGeom>
        </p:spPr>
      </p:pic>
    </p:spTree>
    <p:extLst>
      <p:ext uri="{BB962C8B-B14F-4D97-AF65-F5344CB8AC3E}">
        <p14:creationId xmlns:p14="http://schemas.microsoft.com/office/powerpoint/2010/main" val="2714231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3486-CBC6-4A97-12F6-64C781C950C6}"/>
              </a:ext>
            </a:extLst>
          </p:cNvPr>
          <p:cNvSpPr>
            <a:spLocks noGrp="1"/>
          </p:cNvSpPr>
          <p:nvPr>
            <p:ph type="title"/>
          </p:nvPr>
        </p:nvSpPr>
        <p:spPr/>
        <p:txBody>
          <a:bodyPr>
            <a:normAutofit/>
          </a:bodyPr>
          <a:lstStyle/>
          <a:p>
            <a:r>
              <a:rPr lang="en-US" dirty="0"/>
              <a:t>Vacancy-induced </a:t>
            </a:r>
            <a:r>
              <a:rPr lang="en-US" dirty="0" err="1"/>
              <a:t>electrides</a:t>
            </a:r>
            <a:r>
              <a:rPr lang="en-US" dirty="0"/>
              <a:t> regulate H adsorption</a:t>
            </a:r>
          </a:p>
        </p:txBody>
      </p:sp>
      <p:sp>
        <p:nvSpPr>
          <p:cNvPr id="3" name="Slide Number Placeholder 2">
            <a:extLst>
              <a:ext uri="{FF2B5EF4-FFF2-40B4-BE49-F238E27FC236}">
                <a16:creationId xmlns:a16="http://schemas.microsoft.com/office/drawing/2014/main" id="{BAEE3FDE-A5A3-C16F-58DD-93DC11B6C8FA}"/>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pic>
        <p:nvPicPr>
          <p:cNvPr id="5" name="Picture 4">
            <a:extLst>
              <a:ext uri="{FF2B5EF4-FFF2-40B4-BE49-F238E27FC236}">
                <a16:creationId xmlns:a16="http://schemas.microsoft.com/office/drawing/2014/main" id="{51194D1C-CE49-5BB6-1885-6FA25FB8F817}"/>
              </a:ext>
            </a:extLst>
          </p:cNvPr>
          <p:cNvPicPr>
            <a:picLocks noChangeAspect="1"/>
          </p:cNvPicPr>
          <p:nvPr/>
        </p:nvPicPr>
        <p:blipFill>
          <a:blip r:embed="rId3"/>
          <a:stretch>
            <a:fillRect/>
          </a:stretch>
        </p:blipFill>
        <p:spPr>
          <a:xfrm>
            <a:off x="604299" y="1010107"/>
            <a:ext cx="323372" cy="261371"/>
          </a:xfrm>
          <a:prstGeom prst="rect">
            <a:avLst/>
          </a:prstGeom>
        </p:spPr>
      </p:pic>
      <p:pic>
        <p:nvPicPr>
          <p:cNvPr id="6" name="Picture 5">
            <a:extLst>
              <a:ext uri="{FF2B5EF4-FFF2-40B4-BE49-F238E27FC236}">
                <a16:creationId xmlns:a16="http://schemas.microsoft.com/office/drawing/2014/main" id="{6B34F93B-9EB7-D12F-F92A-C4C522911ECE}"/>
              </a:ext>
            </a:extLst>
          </p:cNvPr>
          <p:cNvPicPr>
            <a:picLocks noChangeAspect="1"/>
          </p:cNvPicPr>
          <p:nvPr/>
        </p:nvPicPr>
        <p:blipFill>
          <a:blip r:embed="rId3"/>
          <a:stretch>
            <a:fillRect/>
          </a:stretch>
        </p:blipFill>
        <p:spPr>
          <a:xfrm>
            <a:off x="4640802" y="1010107"/>
            <a:ext cx="323372" cy="261371"/>
          </a:xfrm>
          <a:prstGeom prst="rect">
            <a:avLst/>
          </a:prstGeom>
        </p:spPr>
      </p:pic>
      <p:pic>
        <p:nvPicPr>
          <p:cNvPr id="8" name="Picture 7">
            <a:extLst>
              <a:ext uri="{FF2B5EF4-FFF2-40B4-BE49-F238E27FC236}">
                <a16:creationId xmlns:a16="http://schemas.microsoft.com/office/drawing/2014/main" id="{4B778045-F1F3-7DF0-18DD-8FB0246D806C}"/>
              </a:ext>
            </a:extLst>
          </p:cNvPr>
          <p:cNvPicPr>
            <a:picLocks noChangeAspect="1"/>
          </p:cNvPicPr>
          <p:nvPr/>
        </p:nvPicPr>
        <p:blipFill>
          <a:blip r:embed="rId4"/>
          <a:srcRect t="59655"/>
          <a:stretch>
            <a:fillRect/>
          </a:stretch>
        </p:blipFill>
        <p:spPr>
          <a:xfrm>
            <a:off x="1127709" y="2498914"/>
            <a:ext cx="7026186" cy="2450653"/>
          </a:xfrm>
          <a:prstGeom prst="rect">
            <a:avLst/>
          </a:prstGeom>
        </p:spPr>
      </p:pic>
      <p:sp>
        <p:nvSpPr>
          <p:cNvPr id="9" name="TextBox 8">
            <a:extLst>
              <a:ext uri="{FF2B5EF4-FFF2-40B4-BE49-F238E27FC236}">
                <a16:creationId xmlns:a16="http://schemas.microsoft.com/office/drawing/2014/main" id="{5DF31EBB-3938-98CC-104E-ADC68845F864}"/>
              </a:ext>
            </a:extLst>
          </p:cNvPr>
          <p:cNvSpPr txBox="1"/>
          <p:nvPr/>
        </p:nvSpPr>
        <p:spPr>
          <a:xfrm>
            <a:off x="311700" y="912453"/>
            <a:ext cx="5281232" cy="1754326"/>
          </a:xfrm>
          <a:prstGeom prst="rect">
            <a:avLst/>
          </a:prstGeom>
          <a:noFill/>
        </p:spPr>
        <p:txBody>
          <a:bodyPr wrap="square" rtlCol="0">
            <a:spAutoFit/>
          </a:bodyPr>
          <a:lstStyle/>
          <a:p>
            <a:r>
              <a:rPr lang="en-US" dirty="0"/>
              <a:t>Chalcogen vacancies trap excess electrons</a:t>
            </a:r>
          </a:p>
          <a:p>
            <a:endParaRPr lang="en-US" dirty="0"/>
          </a:p>
          <a:p>
            <a:r>
              <a:rPr lang="en-US" dirty="0"/>
              <a:t>Localized electrons behave as 0D electride states</a:t>
            </a:r>
          </a:p>
          <a:p>
            <a:endParaRPr lang="en-US" dirty="0"/>
          </a:p>
          <a:p>
            <a:r>
              <a:rPr lang="en-US" dirty="0"/>
              <a:t>Electride states tune H binding toward optimal HER</a:t>
            </a:r>
          </a:p>
          <a:p>
            <a:endParaRPr lang="en-US" dirty="0"/>
          </a:p>
        </p:txBody>
      </p:sp>
    </p:spTree>
    <p:extLst>
      <p:ext uri="{BB962C8B-B14F-4D97-AF65-F5344CB8AC3E}">
        <p14:creationId xmlns:p14="http://schemas.microsoft.com/office/powerpoint/2010/main" val="2030295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DF13-8353-DC63-B7E7-B52C7863BF46}"/>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053076D0-02EC-49A1-1240-9D86AD4AEB88}"/>
              </a:ext>
            </a:extLst>
          </p:cNvPr>
          <p:cNvSpPr>
            <a:spLocks noGrp="1"/>
          </p:cNvSpPr>
          <p:nvPr>
            <p:ph type="body" idx="13"/>
          </p:nvPr>
        </p:nvSpPr>
        <p:spPr>
          <a:xfrm>
            <a:off x="299095" y="766633"/>
            <a:ext cx="8520600" cy="3785489"/>
          </a:xfrm>
        </p:spPr>
        <p:txBody>
          <a:bodyPr>
            <a:normAutofit fontScale="92500" lnSpcReduction="20000"/>
          </a:bodyPr>
          <a:lstStyle/>
          <a:p>
            <a:r>
              <a:rPr lang="en-US" b="1" dirty="0"/>
              <a:t>Background</a:t>
            </a:r>
            <a:endParaRPr lang="en-US" dirty="0"/>
          </a:p>
          <a:p>
            <a:pPr lvl="1"/>
            <a:r>
              <a:rPr lang="en-US" dirty="0"/>
              <a:t>Quasi-atoms and chemical templates  </a:t>
            </a:r>
          </a:p>
          <a:p>
            <a:pPr lvl="1"/>
            <a:r>
              <a:rPr lang="en-US" dirty="0"/>
              <a:t>Density Functional Theory and Crystal Structure Search  </a:t>
            </a:r>
          </a:p>
          <a:p>
            <a:pPr lvl="1"/>
            <a:r>
              <a:rPr lang="en-US" dirty="0"/>
              <a:t>Machine Learning and Deep Neural Networks </a:t>
            </a:r>
          </a:p>
          <a:p>
            <a:r>
              <a:rPr lang="en-US" b="1" dirty="0"/>
              <a:t>Topic 1. Designing Tunable 2D Electrides</a:t>
            </a:r>
            <a:endParaRPr lang="en-US" dirty="0"/>
          </a:p>
          <a:p>
            <a:pPr lvl="1"/>
            <a:r>
              <a:rPr lang="en-US" dirty="0"/>
              <a:t>TMX</a:t>
            </a:r>
            <a:r>
              <a:rPr lang="en-US" baseline="-25000" dirty="0"/>
              <a:t>2</a:t>
            </a:r>
            <a:r>
              <a:rPr lang="en-US" dirty="0"/>
              <a:t> and the role of chemical templates. </a:t>
            </a:r>
          </a:p>
          <a:p>
            <a:pPr lvl="1"/>
            <a:r>
              <a:rPr lang="en-US" dirty="0"/>
              <a:t>Tunable 2D </a:t>
            </a:r>
            <a:r>
              <a:rPr lang="en-US" dirty="0" err="1"/>
              <a:t>electrides</a:t>
            </a:r>
            <a:r>
              <a:rPr lang="en-US" dirty="0"/>
              <a:t> through defect engineering </a:t>
            </a:r>
          </a:p>
          <a:p>
            <a:r>
              <a:rPr lang="en-US" b="1" dirty="0"/>
              <a:t>Topic 2. High Pressure Superconductivity </a:t>
            </a:r>
          </a:p>
          <a:p>
            <a:pPr lvl="1"/>
            <a:r>
              <a:rPr lang="en-US" dirty="0"/>
              <a:t>Superconductivity in Molecular Hydrides</a:t>
            </a:r>
          </a:p>
          <a:p>
            <a:pPr lvl="1"/>
            <a:r>
              <a:rPr lang="en-US" dirty="0"/>
              <a:t>Metallization in High-Pressure H</a:t>
            </a:r>
            <a:r>
              <a:rPr lang="en-US" baseline="-25000" dirty="0"/>
              <a:t>2</a:t>
            </a:r>
            <a:r>
              <a:rPr lang="en-US" dirty="0"/>
              <a:t> molecular crystals</a:t>
            </a:r>
            <a:endParaRPr lang="en-US" baseline="-25000" dirty="0"/>
          </a:p>
          <a:p>
            <a:r>
              <a:rPr lang="en-US" b="1" dirty="0"/>
              <a:t>Topic 3. Machine-learning Accelerated Materials Discovery</a:t>
            </a:r>
            <a:endParaRPr lang="en-US" dirty="0"/>
          </a:p>
          <a:p>
            <a:pPr lvl="1"/>
            <a:r>
              <a:rPr lang="en-US" dirty="0"/>
              <a:t>Chemical-template Guided Superhydride Discovery</a:t>
            </a:r>
          </a:p>
          <a:p>
            <a:pPr lvl="1"/>
            <a:r>
              <a:rPr lang="en-US" dirty="0"/>
              <a:t>Seitz-invariant ELF Prediction via a 3D CNN</a:t>
            </a:r>
          </a:p>
          <a:p>
            <a:r>
              <a:rPr lang="en-US" b="1" dirty="0"/>
              <a:t>Conclusions</a:t>
            </a:r>
            <a:endParaRPr lang="en-US" dirty="0"/>
          </a:p>
          <a:p>
            <a:endParaRPr lang="en-US" dirty="0"/>
          </a:p>
        </p:txBody>
      </p:sp>
      <p:sp>
        <p:nvSpPr>
          <p:cNvPr id="4" name="Slide Number Placeholder 3">
            <a:extLst>
              <a:ext uri="{FF2B5EF4-FFF2-40B4-BE49-F238E27FC236}">
                <a16:creationId xmlns:a16="http://schemas.microsoft.com/office/drawing/2014/main" id="{D60F25A0-DA6E-0419-3519-2321C3E01CC4}"/>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z="2400" smtClean="0">
                <a:latin typeface="+mj-lt"/>
              </a:rPr>
              <a:t>2</a:t>
            </a:fld>
            <a:endParaRPr lang="en" sz="2400" dirty="0">
              <a:latin typeface="+mj-lt"/>
            </a:endParaRPr>
          </a:p>
        </p:txBody>
      </p:sp>
    </p:spTree>
    <p:extLst>
      <p:ext uri="{BB962C8B-B14F-4D97-AF65-F5344CB8AC3E}">
        <p14:creationId xmlns:p14="http://schemas.microsoft.com/office/powerpoint/2010/main" val="312014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7C881-A658-3CD4-91B1-F54B46AC9C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50F4E5C-FACE-4FFF-0E9A-DB7804349959}"/>
              </a:ext>
            </a:extLst>
          </p:cNvPr>
          <p:cNvSpPr/>
          <p:nvPr/>
        </p:nvSpPr>
        <p:spPr>
          <a:xfrm>
            <a:off x="4218426" y="512940"/>
            <a:ext cx="3649133" cy="2845346"/>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Topic 2: High Pressure Superconductivity</a:t>
            </a:r>
            <a:endParaRPr lang="en-US" sz="3200" b="1" baseline="-25000" dirty="0">
              <a:solidFill>
                <a:schemeClr val="bg1"/>
              </a:solidFill>
            </a:endParaRPr>
          </a:p>
        </p:txBody>
      </p:sp>
      <p:sp>
        <p:nvSpPr>
          <p:cNvPr id="2" name="Slide Number Placeholder 1">
            <a:extLst>
              <a:ext uri="{FF2B5EF4-FFF2-40B4-BE49-F238E27FC236}">
                <a16:creationId xmlns:a16="http://schemas.microsoft.com/office/drawing/2014/main" id="{ABD2C7F6-F6C3-9479-8FC1-7519F3FE582C}"/>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20</a:t>
            </a:fld>
            <a:endParaRPr lang="en" dirty="0"/>
          </a:p>
        </p:txBody>
      </p:sp>
      <p:sp>
        <p:nvSpPr>
          <p:cNvPr id="3" name="TextBox 2">
            <a:extLst>
              <a:ext uri="{FF2B5EF4-FFF2-40B4-BE49-F238E27FC236}">
                <a16:creationId xmlns:a16="http://schemas.microsoft.com/office/drawing/2014/main" id="{0C210036-AAD0-34B5-B460-AF740A4A6A0B}"/>
              </a:ext>
            </a:extLst>
          </p:cNvPr>
          <p:cNvSpPr txBox="1"/>
          <p:nvPr/>
        </p:nvSpPr>
        <p:spPr>
          <a:xfrm>
            <a:off x="553427" y="3776359"/>
            <a:ext cx="7845138" cy="369332"/>
          </a:xfrm>
          <a:prstGeom prst="rect">
            <a:avLst/>
          </a:prstGeom>
          <a:noFill/>
        </p:spPr>
        <p:txBody>
          <a:bodyPr wrap="square">
            <a:spAutoFit/>
          </a:bodyPr>
          <a:lstStyle/>
          <a:p>
            <a:r>
              <a:rPr lang="en-US" dirty="0"/>
              <a:t>Zhao, Ellis, et al. Adv. </a:t>
            </a:r>
            <a:r>
              <a:rPr lang="en-US" dirty="0" err="1"/>
              <a:t>Funct</a:t>
            </a:r>
            <a:r>
              <a:rPr lang="en-US" dirty="0"/>
              <a:t>. Mater. 2025, 35, 2415910.</a:t>
            </a:r>
          </a:p>
        </p:txBody>
      </p:sp>
      <p:pic>
        <p:nvPicPr>
          <p:cNvPr id="5" name="Picture 4">
            <a:extLst>
              <a:ext uri="{FF2B5EF4-FFF2-40B4-BE49-F238E27FC236}">
                <a16:creationId xmlns:a16="http://schemas.microsoft.com/office/drawing/2014/main" id="{9546155F-3C37-7A71-0C1A-E9ADB19DCA83}"/>
              </a:ext>
            </a:extLst>
          </p:cNvPr>
          <p:cNvPicPr>
            <a:picLocks noChangeAspect="1"/>
          </p:cNvPicPr>
          <p:nvPr/>
        </p:nvPicPr>
        <p:blipFill>
          <a:blip r:embed="rId3"/>
          <a:stretch>
            <a:fillRect/>
          </a:stretch>
        </p:blipFill>
        <p:spPr>
          <a:xfrm>
            <a:off x="553427" y="282786"/>
            <a:ext cx="2547582" cy="3349403"/>
          </a:xfrm>
          <a:prstGeom prst="rect">
            <a:avLst/>
          </a:prstGeom>
        </p:spPr>
      </p:pic>
      <p:sp>
        <p:nvSpPr>
          <p:cNvPr id="7" name="TextBox 6">
            <a:extLst>
              <a:ext uri="{FF2B5EF4-FFF2-40B4-BE49-F238E27FC236}">
                <a16:creationId xmlns:a16="http://schemas.microsoft.com/office/drawing/2014/main" id="{3536F43B-05DA-8F59-48E5-991D3F3977BD}"/>
              </a:ext>
            </a:extLst>
          </p:cNvPr>
          <p:cNvSpPr txBox="1"/>
          <p:nvPr/>
        </p:nvSpPr>
        <p:spPr>
          <a:xfrm>
            <a:off x="553426" y="4240598"/>
            <a:ext cx="7596661" cy="369332"/>
          </a:xfrm>
          <a:prstGeom prst="rect">
            <a:avLst/>
          </a:prstGeom>
          <a:noFill/>
        </p:spPr>
        <p:txBody>
          <a:bodyPr wrap="square">
            <a:spAutoFit/>
          </a:bodyPr>
          <a:lstStyle/>
          <a:p>
            <a:r>
              <a:rPr lang="en-US" dirty="0"/>
              <a:t>Ellis, et al. </a:t>
            </a:r>
            <a:r>
              <a:rPr lang="en-US" i="1" dirty="0"/>
              <a:t>J. Phys. Chem. Lett.</a:t>
            </a:r>
            <a:r>
              <a:rPr lang="en-US" dirty="0"/>
              <a:t>, submitted.</a:t>
            </a:r>
          </a:p>
        </p:txBody>
      </p:sp>
    </p:spTree>
    <p:extLst>
      <p:ext uri="{BB962C8B-B14F-4D97-AF65-F5344CB8AC3E}">
        <p14:creationId xmlns:p14="http://schemas.microsoft.com/office/powerpoint/2010/main" val="1781648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3DE10-8425-4EF0-17D5-1D904C712B8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921C8E6-89DF-E442-2C36-8DF8ADE01F38}"/>
              </a:ext>
            </a:extLst>
          </p:cNvPr>
          <p:cNvSpPr/>
          <p:nvPr/>
        </p:nvSpPr>
        <p:spPr>
          <a:xfrm>
            <a:off x="805084" y="2171700"/>
            <a:ext cx="7533832" cy="8001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Superconductivity in molecular hydrides</a:t>
            </a:r>
          </a:p>
        </p:txBody>
      </p:sp>
      <p:sp>
        <p:nvSpPr>
          <p:cNvPr id="2" name="Slide Number Placeholder 1">
            <a:extLst>
              <a:ext uri="{FF2B5EF4-FFF2-40B4-BE49-F238E27FC236}">
                <a16:creationId xmlns:a16="http://schemas.microsoft.com/office/drawing/2014/main" id="{7243EC61-7CB9-79A0-9091-8B4E7D4CD3A7}"/>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21</a:t>
            </a:fld>
            <a:endParaRPr lang="en" dirty="0"/>
          </a:p>
        </p:txBody>
      </p:sp>
    </p:spTree>
    <p:extLst>
      <p:ext uri="{BB962C8B-B14F-4D97-AF65-F5344CB8AC3E}">
        <p14:creationId xmlns:p14="http://schemas.microsoft.com/office/powerpoint/2010/main" val="3338691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67050"/>
            <a:ext cx="8520600" cy="572700"/>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en" dirty="0">
                <a:latin typeface="Verdana"/>
                <a:ea typeface="Verdana"/>
                <a:cs typeface="Verdana"/>
                <a:sym typeface="Verdana"/>
              </a:rPr>
              <a:t>Superhydrides hold record superconducting </a:t>
            </a:r>
            <a:r>
              <a:rPr lang="en" i="1" dirty="0">
                <a:latin typeface="Verdana"/>
                <a:ea typeface="Verdana"/>
                <a:cs typeface="Verdana"/>
                <a:sym typeface="Verdana"/>
              </a:rPr>
              <a:t>T</a:t>
            </a:r>
            <a:r>
              <a:rPr lang="en" i="1" baseline="-25000" dirty="0">
                <a:latin typeface="Verdana"/>
                <a:ea typeface="Verdana"/>
                <a:cs typeface="Verdana"/>
                <a:sym typeface="Verdana"/>
              </a:rPr>
              <a:t>c</a:t>
            </a:r>
            <a:endParaRPr i="1" baseline="-25000" dirty="0">
              <a:latin typeface="Verdana"/>
              <a:ea typeface="Verdana"/>
              <a:cs typeface="Verdana"/>
              <a:sym typeface="Verdana"/>
            </a:endParaRPr>
          </a:p>
        </p:txBody>
      </p:sp>
      <p:pic>
        <p:nvPicPr>
          <p:cNvPr id="5" name="Picture 4" descr="A graph showing the number of chemical substances&#10;&#10;AI-generated content may be incorrect.">
            <a:extLst>
              <a:ext uri="{FF2B5EF4-FFF2-40B4-BE49-F238E27FC236}">
                <a16:creationId xmlns:a16="http://schemas.microsoft.com/office/drawing/2014/main" id="{043F9B8F-5FC6-F5F2-7DE8-13C13E234E4E}"/>
              </a:ext>
            </a:extLst>
          </p:cNvPr>
          <p:cNvPicPr>
            <a:picLocks noChangeAspect="1"/>
          </p:cNvPicPr>
          <p:nvPr/>
        </p:nvPicPr>
        <p:blipFill>
          <a:blip r:embed="rId3"/>
          <a:stretch>
            <a:fillRect/>
          </a:stretch>
        </p:blipFill>
        <p:spPr>
          <a:xfrm>
            <a:off x="0" y="581959"/>
            <a:ext cx="6632635" cy="3979581"/>
          </a:xfrm>
          <a:prstGeom prst="rect">
            <a:avLst/>
          </a:prstGeom>
        </p:spPr>
      </p:pic>
      <p:sp>
        <p:nvSpPr>
          <p:cNvPr id="9" name="Oval 8">
            <a:extLst>
              <a:ext uri="{FF2B5EF4-FFF2-40B4-BE49-F238E27FC236}">
                <a16:creationId xmlns:a16="http://schemas.microsoft.com/office/drawing/2014/main" id="{C7171A78-8761-4BD1-D53D-5B76C840EE79}"/>
              </a:ext>
            </a:extLst>
          </p:cNvPr>
          <p:cNvSpPr/>
          <p:nvPr/>
        </p:nvSpPr>
        <p:spPr>
          <a:xfrm>
            <a:off x="4572000" y="787879"/>
            <a:ext cx="822385" cy="82378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structure&#10;&#10;AI-generated content may be incorrect.">
            <a:extLst>
              <a:ext uri="{FF2B5EF4-FFF2-40B4-BE49-F238E27FC236}">
                <a16:creationId xmlns:a16="http://schemas.microsoft.com/office/drawing/2014/main" id="{B5CDDED2-1E55-215D-226D-EE778121108C}"/>
              </a:ext>
            </a:extLst>
          </p:cNvPr>
          <p:cNvPicPr>
            <a:picLocks noChangeAspect="1"/>
          </p:cNvPicPr>
          <p:nvPr/>
        </p:nvPicPr>
        <p:blipFill>
          <a:blip r:embed="rId4">
            <a:extLst>
              <a:ext uri="{28A0092B-C50C-407E-A947-70E740481C1C}">
                <a14:useLocalDpi xmlns:a14="http://schemas.microsoft.com/office/drawing/2010/main" val="0"/>
              </a:ext>
            </a:extLst>
          </a:blip>
          <a:srcRect l="3840" t="4573" r="36112" b="5514"/>
          <a:stretch>
            <a:fillRect/>
          </a:stretch>
        </p:blipFill>
        <p:spPr>
          <a:xfrm>
            <a:off x="6756203" y="639750"/>
            <a:ext cx="1727044" cy="1577462"/>
          </a:xfrm>
          <a:prstGeom prst="rect">
            <a:avLst/>
          </a:prstGeom>
        </p:spPr>
      </p:pic>
      <p:cxnSp>
        <p:nvCxnSpPr>
          <p:cNvPr id="15" name="Straight Arrow Connector 14">
            <a:extLst>
              <a:ext uri="{FF2B5EF4-FFF2-40B4-BE49-F238E27FC236}">
                <a16:creationId xmlns:a16="http://schemas.microsoft.com/office/drawing/2014/main" id="{AD974CF9-88DD-956D-404C-166AF2BC95AA}"/>
              </a:ext>
            </a:extLst>
          </p:cNvPr>
          <p:cNvCxnSpPr>
            <a:cxnSpLocks/>
            <a:stCxn id="9" idx="6"/>
            <a:endCxn id="13" idx="1"/>
          </p:cNvCxnSpPr>
          <p:nvPr/>
        </p:nvCxnSpPr>
        <p:spPr>
          <a:xfrm>
            <a:off x="5394385" y="1199769"/>
            <a:ext cx="1361818" cy="228712"/>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DBFC922-6BBB-EC3C-DC0E-55474E824FA3}"/>
              </a:ext>
            </a:extLst>
          </p:cNvPr>
          <p:cNvSpPr txBox="1"/>
          <p:nvPr/>
        </p:nvSpPr>
        <p:spPr>
          <a:xfrm>
            <a:off x="6324601" y="2343293"/>
            <a:ext cx="2981788" cy="2031325"/>
          </a:xfrm>
          <a:prstGeom prst="rect">
            <a:avLst/>
          </a:prstGeom>
          <a:noFill/>
        </p:spPr>
        <p:txBody>
          <a:bodyPr wrap="square" rtlCol="0">
            <a:spAutoFit/>
          </a:bodyPr>
          <a:lstStyle/>
          <a:p>
            <a:r>
              <a:rPr lang="en-US" dirty="0">
                <a:ea typeface="Verdana" panose="020B0604030504040204" pitchFamily="34" charset="0"/>
                <a:cs typeface="Verdana" panose="020B0604030504040204" pitchFamily="34" charset="0"/>
              </a:rPr>
              <a:t>High-pressure chemistry unveils unique material structures and unusual stoichiometries leading to discoveries of high </a:t>
            </a:r>
            <a:r>
              <a:rPr lang="en-US" i="1" dirty="0">
                <a:ea typeface="Verdana" panose="020B0604030504040204" pitchFamily="34" charset="0"/>
                <a:cs typeface="Verdana" panose="020B0604030504040204" pitchFamily="34" charset="0"/>
              </a:rPr>
              <a:t>T</a:t>
            </a:r>
            <a:r>
              <a:rPr lang="en-US" i="1" baseline="-25000" dirty="0">
                <a:ea typeface="Verdana" panose="020B0604030504040204" pitchFamily="34" charset="0"/>
                <a:cs typeface="Verdana" panose="020B0604030504040204" pitchFamily="34" charset="0"/>
              </a:rPr>
              <a:t>c </a:t>
            </a:r>
            <a:r>
              <a:rPr lang="en-US" dirty="0">
                <a:ea typeface="Verdana" panose="020B0604030504040204" pitchFamily="34" charset="0"/>
                <a:cs typeface="Verdana" panose="020B0604030504040204" pitchFamily="34" charset="0"/>
              </a:rPr>
              <a:t>superhydrides</a:t>
            </a:r>
            <a:endParaRPr lang="en-US" i="1" baseline="-25000" dirty="0">
              <a:ea typeface="Verdana" panose="020B0604030504040204" pitchFamily="34" charset="0"/>
              <a:cs typeface="Verdana" panose="020B0604030504040204" pitchFamily="34" charset="0"/>
            </a:endParaRPr>
          </a:p>
          <a:p>
            <a:endParaRPr lang="en-US" dirty="0"/>
          </a:p>
        </p:txBody>
      </p:sp>
      <p:sp>
        <p:nvSpPr>
          <p:cNvPr id="2" name="Slide Number Placeholder 1">
            <a:extLst>
              <a:ext uri="{FF2B5EF4-FFF2-40B4-BE49-F238E27FC236}">
                <a16:creationId xmlns:a16="http://schemas.microsoft.com/office/drawing/2014/main" id="{8B93B843-4FB6-3055-3155-2F2E3714F47E}"/>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22</a:t>
            </a:fld>
            <a:endParaRPr lang="e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BB19-BA73-28E1-E336-84C8DD4EA949}"/>
              </a:ext>
            </a:extLst>
          </p:cNvPr>
          <p:cNvSpPr>
            <a:spLocks noGrp="1"/>
          </p:cNvSpPr>
          <p:nvPr>
            <p:ph type="title"/>
          </p:nvPr>
        </p:nvSpPr>
        <p:spPr/>
        <p:txBody>
          <a:bodyPr/>
          <a:lstStyle/>
          <a:p>
            <a:r>
              <a:rPr lang="en-US" dirty="0"/>
              <a:t>The ELF predicts superhydride formation </a:t>
            </a:r>
          </a:p>
        </p:txBody>
      </p:sp>
      <p:pic>
        <p:nvPicPr>
          <p:cNvPr id="4" name="Picture 3" descr="A black numbers and a white background&#10;&#10;AI-generated content may be incorrect.">
            <a:extLst>
              <a:ext uri="{FF2B5EF4-FFF2-40B4-BE49-F238E27FC236}">
                <a16:creationId xmlns:a16="http://schemas.microsoft.com/office/drawing/2014/main" id="{14E6AB28-9B47-1DA7-108B-122F1AFF9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86" y="1996460"/>
            <a:ext cx="2197076" cy="642894"/>
          </a:xfrm>
          <a:prstGeom prst="rect">
            <a:avLst/>
          </a:prstGeom>
        </p:spPr>
      </p:pic>
      <p:pic>
        <p:nvPicPr>
          <p:cNvPr id="3" name="Picture 6">
            <a:extLst>
              <a:ext uri="{FF2B5EF4-FFF2-40B4-BE49-F238E27FC236}">
                <a16:creationId xmlns:a16="http://schemas.microsoft.com/office/drawing/2014/main" id="{45170682-8F9B-1DA2-0D98-630C3B1003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216" y="862615"/>
            <a:ext cx="4280998" cy="3281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8EE567-21FB-1E0D-4E18-13A6F13BDFB2}"/>
              </a:ext>
            </a:extLst>
          </p:cNvPr>
          <p:cNvSpPr txBox="1"/>
          <p:nvPr/>
        </p:nvSpPr>
        <p:spPr>
          <a:xfrm>
            <a:off x="311700" y="931194"/>
            <a:ext cx="4074504" cy="3693319"/>
          </a:xfrm>
          <a:prstGeom prst="rect">
            <a:avLst/>
          </a:prstGeom>
          <a:noFill/>
        </p:spPr>
        <p:txBody>
          <a:bodyPr wrap="square" rtlCol="0">
            <a:spAutoFit/>
          </a:bodyPr>
          <a:lstStyle/>
          <a:p>
            <a:r>
              <a:rPr lang="en-US" dirty="0"/>
              <a:t>Electron localization function (ELF) compares local kinetic energy density to a homogeneous gas</a:t>
            </a:r>
          </a:p>
          <a:p>
            <a:endParaRPr lang="en-US" dirty="0"/>
          </a:p>
          <a:p>
            <a:endParaRPr lang="en-US" dirty="0"/>
          </a:p>
          <a:p>
            <a:endParaRPr lang="en-US" dirty="0"/>
          </a:p>
          <a:p>
            <a:endParaRPr lang="en-US" dirty="0"/>
          </a:p>
          <a:p>
            <a:r>
              <a:rPr lang="en-US" dirty="0"/>
              <a:t>High value = localized electrons </a:t>
            </a:r>
          </a:p>
          <a:p>
            <a:r>
              <a:rPr lang="en-US" dirty="0"/>
              <a:t>Low value = delocalization</a:t>
            </a:r>
          </a:p>
          <a:p>
            <a:endParaRPr lang="en-US" dirty="0"/>
          </a:p>
          <a:p>
            <a:r>
              <a:rPr lang="en-US" b="1" dirty="0"/>
              <a:t>Hydrogen atoms assemble in interstitial sites with high electron localization</a:t>
            </a:r>
          </a:p>
        </p:txBody>
      </p:sp>
      <p:sp>
        <p:nvSpPr>
          <p:cNvPr id="14" name="TextBox 13">
            <a:extLst>
              <a:ext uri="{FF2B5EF4-FFF2-40B4-BE49-F238E27FC236}">
                <a16:creationId xmlns:a16="http://schemas.microsoft.com/office/drawing/2014/main" id="{624CFE25-04AD-2A6A-E04F-4BA6CF3F72C1}"/>
              </a:ext>
            </a:extLst>
          </p:cNvPr>
          <p:cNvSpPr txBox="1"/>
          <p:nvPr/>
        </p:nvSpPr>
        <p:spPr>
          <a:xfrm>
            <a:off x="4637664" y="4143726"/>
            <a:ext cx="3410101" cy="338554"/>
          </a:xfrm>
          <a:prstGeom prst="rect">
            <a:avLst/>
          </a:prstGeom>
          <a:noFill/>
        </p:spPr>
        <p:txBody>
          <a:bodyPr wrap="none" rtlCol="0">
            <a:spAutoFit/>
          </a:bodyPr>
          <a:lstStyle/>
          <a:p>
            <a:r>
              <a:rPr lang="en-US" sz="1600" dirty="0"/>
              <a:t>Sun &amp; Miao, </a:t>
            </a:r>
            <a:r>
              <a:rPr lang="en-US" sz="1600" i="1" dirty="0"/>
              <a:t>Chem</a:t>
            </a:r>
            <a:r>
              <a:rPr lang="en-US" sz="1600" dirty="0"/>
              <a:t> </a:t>
            </a:r>
            <a:r>
              <a:rPr lang="en-US" sz="1600" b="1" dirty="0"/>
              <a:t>2023</a:t>
            </a:r>
            <a:r>
              <a:rPr lang="en-US" sz="1600" dirty="0"/>
              <a:t>, </a:t>
            </a:r>
            <a:r>
              <a:rPr lang="en-US" sz="1600" i="1" dirty="0"/>
              <a:t>9</a:t>
            </a:r>
            <a:r>
              <a:rPr lang="en-US" sz="1600" dirty="0"/>
              <a:t>, 443–459.</a:t>
            </a:r>
          </a:p>
        </p:txBody>
      </p:sp>
      <p:pic>
        <p:nvPicPr>
          <p:cNvPr id="16" name="Picture 15">
            <a:extLst>
              <a:ext uri="{FF2B5EF4-FFF2-40B4-BE49-F238E27FC236}">
                <a16:creationId xmlns:a16="http://schemas.microsoft.com/office/drawing/2014/main" id="{46C4E952-8A67-9CDA-A6E1-8F3AE3EDCF8F}"/>
              </a:ext>
            </a:extLst>
          </p:cNvPr>
          <p:cNvPicPr>
            <a:picLocks noChangeAspect="1"/>
          </p:cNvPicPr>
          <p:nvPr/>
        </p:nvPicPr>
        <p:blipFill>
          <a:blip r:embed="rId5"/>
          <a:stretch>
            <a:fillRect/>
          </a:stretch>
        </p:blipFill>
        <p:spPr>
          <a:xfrm>
            <a:off x="4033332" y="691728"/>
            <a:ext cx="381000" cy="381000"/>
          </a:xfrm>
          <a:prstGeom prst="rect">
            <a:avLst/>
          </a:prstGeom>
        </p:spPr>
      </p:pic>
      <p:pic>
        <p:nvPicPr>
          <p:cNvPr id="17" name="Picture 16">
            <a:extLst>
              <a:ext uri="{FF2B5EF4-FFF2-40B4-BE49-F238E27FC236}">
                <a16:creationId xmlns:a16="http://schemas.microsoft.com/office/drawing/2014/main" id="{56712732-2290-17DC-74A6-BB55463CBB3E}"/>
              </a:ext>
            </a:extLst>
          </p:cNvPr>
          <p:cNvPicPr>
            <a:picLocks noChangeAspect="1"/>
          </p:cNvPicPr>
          <p:nvPr/>
        </p:nvPicPr>
        <p:blipFill>
          <a:blip r:embed="rId5"/>
          <a:stretch>
            <a:fillRect/>
          </a:stretch>
        </p:blipFill>
        <p:spPr>
          <a:xfrm>
            <a:off x="4188978" y="1883783"/>
            <a:ext cx="225354" cy="225354"/>
          </a:xfrm>
          <a:prstGeom prst="rect">
            <a:avLst/>
          </a:prstGeom>
        </p:spPr>
      </p:pic>
      <p:pic>
        <p:nvPicPr>
          <p:cNvPr id="18" name="Picture 17">
            <a:extLst>
              <a:ext uri="{FF2B5EF4-FFF2-40B4-BE49-F238E27FC236}">
                <a16:creationId xmlns:a16="http://schemas.microsoft.com/office/drawing/2014/main" id="{3C6B6E0A-ADD9-0C84-6624-BF5D40BEE4C8}"/>
              </a:ext>
            </a:extLst>
          </p:cNvPr>
          <p:cNvPicPr>
            <a:picLocks noChangeAspect="1"/>
          </p:cNvPicPr>
          <p:nvPr/>
        </p:nvPicPr>
        <p:blipFill>
          <a:blip r:embed="rId5"/>
          <a:stretch>
            <a:fillRect/>
          </a:stretch>
        </p:blipFill>
        <p:spPr>
          <a:xfrm>
            <a:off x="4160850" y="3002971"/>
            <a:ext cx="225354" cy="225354"/>
          </a:xfrm>
          <a:prstGeom prst="rect">
            <a:avLst/>
          </a:prstGeom>
        </p:spPr>
      </p:pic>
      <p:sp>
        <p:nvSpPr>
          <p:cNvPr id="6" name="Slide Number Placeholder 5">
            <a:extLst>
              <a:ext uri="{FF2B5EF4-FFF2-40B4-BE49-F238E27FC236}">
                <a16:creationId xmlns:a16="http://schemas.microsoft.com/office/drawing/2014/main" id="{2A45DDB9-8C7C-A303-F0D4-16CDEAC73CAE}"/>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23</a:t>
            </a:fld>
            <a:endParaRPr lang="en" dirty="0"/>
          </a:p>
        </p:txBody>
      </p:sp>
    </p:spTree>
    <p:extLst>
      <p:ext uri="{BB962C8B-B14F-4D97-AF65-F5344CB8AC3E}">
        <p14:creationId xmlns:p14="http://schemas.microsoft.com/office/powerpoint/2010/main" val="3834759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3FBA-1A03-F939-9BC9-9014696F83EB}"/>
              </a:ext>
            </a:extLst>
          </p:cNvPr>
          <p:cNvSpPr>
            <a:spLocks noGrp="1"/>
          </p:cNvSpPr>
          <p:nvPr>
            <p:ph type="title"/>
          </p:nvPr>
        </p:nvSpPr>
        <p:spPr/>
        <p:txBody>
          <a:bodyPr/>
          <a:lstStyle/>
          <a:p>
            <a:r>
              <a:rPr lang="en-US" dirty="0"/>
              <a:t>Structure and bonding in NaKH</a:t>
            </a:r>
            <a:r>
              <a:rPr lang="en-US" baseline="-25000" dirty="0"/>
              <a:t>12</a:t>
            </a:r>
          </a:p>
        </p:txBody>
      </p:sp>
      <p:pic>
        <p:nvPicPr>
          <p:cNvPr id="5" name="Picture 4">
            <a:extLst>
              <a:ext uri="{FF2B5EF4-FFF2-40B4-BE49-F238E27FC236}">
                <a16:creationId xmlns:a16="http://schemas.microsoft.com/office/drawing/2014/main" id="{FAA899FC-F276-2588-1B0B-8A6B45A964BB}"/>
              </a:ext>
            </a:extLst>
          </p:cNvPr>
          <p:cNvPicPr>
            <a:picLocks noChangeAspect="1"/>
          </p:cNvPicPr>
          <p:nvPr/>
        </p:nvPicPr>
        <p:blipFill>
          <a:blip r:embed="rId3"/>
          <a:stretch>
            <a:fillRect/>
          </a:stretch>
        </p:blipFill>
        <p:spPr>
          <a:xfrm>
            <a:off x="685800" y="1062663"/>
            <a:ext cx="7772400" cy="3313595"/>
          </a:xfrm>
          <a:prstGeom prst="rect">
            <a:avLst/>
          </a:prstGeom>
        </p:spPr>
      </p:pic>
      <p:sp>
        <p:nvSpPr>
          <p:cNvPr id="3" name="Slide Number Placeholder 2">
            <a:extLst>
              <a:ext uri="{FF2B5EF4-FFF2-40B4-BE49-F238E27FC236}">
                <a16:creationId xmlns:a16="http://schemas.microsoft.com/office/drawing/2014/main" id="{311FE21C-7F30-AE12-DFDE-9D4B2F98FB6C}"/>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24</a:t>
            </a:fld>
            <a:endParaRPr lang="en" dirty="0"/>
          </a:p>
        </p:txBody>
      </p:sp>
      <p:pic>
        <p:nvPicPr>
          <p:cNvPr id="4" name="Picture 3">
            <a:extLst>
              <a:ext uri="{FF2B5EF4-FFF2-40B4-BE49-F238E27FC236}">
                <a16:creationId xmlns:a16="http://schemas.microsoft.com/office/drawing/2014/main" id="{C447BE22-92C2-DE28-5B27-8FB2AAE35DA4}"/>
              </a:ext>
            </a:extLst>
          </p:cNvPr>
          <p:cNvPicPr>
            <a:picLocks noChangeAspect="1"/>
          </p:cNvPicPr>
          <p:nvPr/>
        </p:nvPicPr>
        <p:blipFill>
          <a:blip r:embed="rId4"/>
          <a:stretch>
            <a:fillRect/>
          </a:stretch>
        </p:blipFill>
        <p:spPr>
          <a:xfrm>
            <a:off x="685800" y="932141"/>
            <a:ext cx="465829" cy="495300"/>
          </a:xfrm>
          <a:prstGeom prst="rect">
            <a:avLst/>
          </a:prstGeom>
        </p:spPr>
      </p:pic>
      <p:pic>
        <p:nvPicPr>
          <p:cNvPr id="6" name="Picture 5">
            <a:extLst>
              <a:ext uri="{FF2B5EF4-FFF2-40B4-BE49-F238E27FC236}">
                <a16:creationId xmlns:a16="http://schemas.microsoft.com/office/drawing/2014/main" id="{1C777376-61DE-4FD8-221D-A1ED81945531}"/>
              </a:ext>
            </a:extLst>
          </p:cNvPr>
          <p:cNvPicPr>
            <a:picLocks noChangeAspect="1"/>
          </p:cNvPicPr>
          <p:nvPr/>
        </p:nvPicPr>
        <p:blipFill>
          <a:blip r:embed="rId4"/>
          <a:stretch>
            <a:fillRect/>
          </a:stretch>
        </p:blipFill>
        <p:spPr>
          <a:xfrm>
            <a:off x="4106171" y="897155"/>
            <a:ext cx="465829" cy="495300"/>
          </a:xfrm>
          <a:prstGeom prst="rect">
            <a:avLst/>
          </a:prstGeom>
        </p:spPr>
      </p:pic>
      <p:sp>
        <p:nvSpPr>
          <p:cNvPr id="7" name="TextBox 6">
            <a:extLst>
              <a:ext uri="{FF2B5EF4-FFF2-40B4-BE49-F238E27FC236}">
                <a16:creationId xmlns:a16="http://schemas.microsoft.com/office/drawing/2014/main" id="{8D1558BA-03D9-FDBD-E912-69750FD6CD8C}"/>
              </a:ext>
            </a:extLst>
          </p:cNvPr>
          <p:cNvSpPr txBox="1"/>
          <p:nvPr/>
        </p:nvSpPr>
        <p:spPr>
          <a:xfrm>
            <a:off x="601579" y="4183614"/>
            <a:ext cx="4138863" cy="646331"/>
          </a:xfrm>
          <a:prstGeom prst="rect">
            <a:avLst/>
          </a:prstGeom>
          <a:noFill/>
        </p:spPr>
        <p:txBody>
          <a:bodyPr wrap="square" rtlCol="0">
            <a:spAutoFit/>
          </a:bodyPr>
          <a:lstStyle/>
          <a:p>
            <a:r>
              <a:rPr lang="en-US" dirty="0"/>
              <a:t>Electron localization at the interstitial sites surrounded by 6 H</a:t>
            </a:r>
            <a:r>
              <a:rPr lang="en-US" baseline="-25000" dirty="0"/>
              <a:t>2</a:t>
            </a:r>
            <a:r>
              <a:rPr lang="en-US" dirty="0"/>
              <a:t> molecules</a:t>
            </a:r>
          </a:p>
        </p:txBody>
      </p:sp>
    </p:spTree>
    <p:extLst>
      <p:ext uri="{BB962C8B-B14F-4D97-AF65-F5344CB8AC3E}">
        <p14:creationId xmlns:p14="http://schemas.microsoft.com/office/powerpoint/2010/main" val="1435744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33D5-DC72-944E-1841-084AE2970355}"/>
              </a:ext>
            </a:extLst>
          </p:cNvPr>
          <p:cNvSpPr>
            <a:spLocks noGrp="1"/>
          </p:cNvSpPr>
          <p:nvPr>
            <p:ph type="title"/>
          </p:nvPr>
        </p:nvSpPr>
        <p:spPr/>
        <p:txBody>
          <a:bodyPr/>
          <a:lstStyle/>
          <a:p>
            <a:r>
              <a:rPr lang="en-US" dirty="0"/>
              <a:t>Origin of high </a:t>
            </a:r>
            <a:r>
              <a:rPr lang="en-US" i="1" dirty="0"/>
              <a:t>T</a:t>
            </a:r>
            <a:r>
              <a:rPr lang="en-US" i="1" baseline="-25000" dirty="0"/>
              <a:t>c</a:t>
            </a:r>
            <a:r>
              <a:rPr lang="en-US" dirty="0"/>
              <a:t> Superconductivity</a:t>
            </a:r>
          </a:p>
        </p:txBody>
      </p:sp>
      <p:pic>
        <p:nvPicPr>
          <p:cNvPr id="5" name="Picture 4">
            <a:extLst>
              <a:ext uri="{FF2B5EF4-FFF2-40B4-BE49-F238E27FC236}">
                <a16:creationId xmlns:a16="http://schemas.microsoft.com/office/drawing/2014/main" id="{FA7B591F-F2B2-E25C-ED6F-733A0F1407AE}"/>
              </a:ext>
            </a:extLst>
          </p:cNvPr>
          <p:cNvPicPr>
            <a:picLocks noChangeAspect="1"/>
          </p:cNvPicPr>
          <p:nvPr/>
        </p:nvPicPr>
        <p:blipFill>
          <a:blip r:embed="rId3"/>
          <a:stretch>
            <a:fillRect/>
          </a:stretch>
        </p:blipFill>
        <p:spPr>
          <a:xfrm>
            <a:off x="311700" y="955395"/>
            <a:ext cx="4001965" cy="3232709"/>
          </a:xfrm>
          <a:prstGeom prst="rect">
            <a:avLst/>
          </a:prstGeom>
        </p:spPr>
      </p:pic>
      <p:pic>
        <p:nvPicPr>
          <p:cNvPr id="7" name="Picture 6">
            <a:extLst>
              <a:ext uri="{FF2B5EF4-FFF2-40B4-BE49-F238E27FC236}">
                <a16:creationId xmlns:a16="http://schemas.microsoft.com/office/drawing/2014/main" id="{7F0AD9FB-3398-3924-2753-3189FAC565E8}"/>
              </a:ext>
            </a:extLst>
          </p:cNvPr>
          <p:cNvPicPr>
            <a:picLocks noChangeAspect="1"/>
          </p:cNvPicPr>
          <p:nvPr/>
        </p:nvPicPr>
        <p:blipFill>
          <a:blip r:embed="rId4"/>
          <a:srcRect r="16370"/>
          <a:stretch>
            <a:fillRect/>
          </a:stretch>
        </p:blipFill>
        <p:spPr>
          <a:xfrm>
            <a:off x="4572000" y="955395"/>
            <a:ext cx="3195873" cy="2404208"/>
          </a:xfrm>
          <a:prstGeom prst="rect">
            <a:avLst/>
          </a:prstGeom>
        </p:spPr>
      </p:pic>
      <p:sp>
        <p:nvSpPr>
          <p:cNvPr id="8" name="TextBox 7">
            <a:extLst>
              <a:ext uri="{FF2B5EF4-FFF2-40B4-BE49-F238E27FC236}">
                <a16:creationId xmlns:a16="http://schemas.microsoft.com/office/drawing/2014/main" id="{FE8ABF75-616A-FD29-2797-F9357938F732}"/>
              </a:ext>
            </a:extLst>
          </p:cNvPr>
          <p:cNvSpPr txBox="1"/>
          <p:nvPr/>
        </p:nvSpPr>
        <p:spPr>
          <a:xfrm>
            <a:off x="4753920" y="3400581"/>
            <a:ext cx="4196080" cy="1200329"/>
          </a:xfrm>
          <a:prstGeom prst="rect">
            <a:avLst/>
          </a:prstGeom>
          <a:noFill/>
        </p:spPr>
        <p:txBody>
          <a:bodyPr wrap="square" rtlCol="0">
            <a:spAutoFit/>
          </a:bodyPr>
          <a:lstStyle/>
          <a:p>
            <a:r>
              <a:rPr lang="en-US" dirty="0"/>
              <a:t>Predicted </a:t>
            </a:r>
            <a:r>
              <a:rPr lang="en-US" i="1" dirty="0"/>
              <a:t>T</a:t>
            </a:r>
            <a:r>
              <a:rPr lang="en-US" i="1" baseline="-25000" dirty="0"/>
              <a:t>c </a:t>
            </a:r>
            <a:r>
              <a:rPr lang="en-US" dirty="0"/>
              <a:t>of 245K at 60 </a:t>
            </a:r>
            <a:r>
              <a:rPr lang="en-US" dirty="0" err="1"/>
              <a:t>GPa</a:t>
            </a:r>
            <a:r>
              <a:rPr lang="en-US" dirty="0"/>
              <a:t> </a:t>
            </a:r>
          </a:p>
          <a:p>
            <a:endParaRPr lang="en-US" dirty="0"/>
          </a:p>
          <a:p>
            <a:pPr marL="285750" indent="-285750">
              <a:buFont typeface="Arial" panose="020B0604020202020204" pitchFamily="34" charset="0"/>
              <a:buChar char="•"/>
            </a:pPr>
            <a:r>
              <a:rPr lang="en-US" dirty="0"/>
              <a:t>Higher density of H states near </a:t>
            </a:r>
            <a:r>
              <a:rPr lang="en-US" i="1" dirty="0"/>
              <a:t>E</a:t>
            </a:r>
            <a:r>
              <a:rPr lang="en-US" i="1" baseline="-25000" dirty="0"/>
              <a:t> F </a:t>
            </a:r>
          </a:p>
          <a:p>
            <a:pPr marL="285750" indent="-285750">
              <a:buFont typeface="Arial" panose="020B0604020202020204" pitchFamily="34" charset="0"/>
              <a:buChar char="•"/>
            </a:pPr>
            <a:r>
              <a:rPr lang="en-US" dirty="0"/>
              <a:t>strong electron-phonon coupling </a:t>
            </a:r>
            <a:endParaRPr lang="en-US" i="1" baseline="-25000" dirty="0"/>
          </a:p>
        </p:txBody>
      </p:sp>
      <p:sp>
        <p:nvSpPr>
          <p:cNvPr id="3" name="Slide Number Placeholder 2">
            <a:extLst>
              <a:ext uri="{FF2B5EF4-FFF2-40B4-BE49-F238E27FC236}">
                <a16:creationId xmlns:a16="http://schemas.microsoft.com/office/drawing/2014/main" id="{78937804-53B2-F843-E590-7526B478D3A3}"/>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25</a:t>
            </a:fld>
            <a:endParaRPr lang="en" dirty="0"/>
          </a:p>
        </p:txBody>
      </p:sp>
      <p:pic>
        <p:nvPicPr>
          <p:cNvPr id="6" name="Picture 5">
            <a:extLst>
              <a:ext uri="{FF2B5EF4-FFF2-40B4-BE49-F238E27FC236}">
                <a16:creationId xmlns:a16="http://schemas.microsoft.com/office/drawing/2014/main" id="{E776CFE8-4724-CE05-7A7A-766963208C71}"/>
              </a:ext>
            </a:extLst>
          </p:cNvPr>
          <p:cNvPicPr>
            <a:picLocks noChangeAspect="1"/>
          </p:cNvPicPr>
          <p:nvPr/>
        </p:nvPicPr>
        <p:blipFill>
          <a:blip r:embed="rId5"/>
          <a:stretch>
            <a:fillRect/>
          </a:stretch>
        </p:blipFill>
        <p:spPr>
          <a:xfrm>
            <a:off x="4253218" y="771352"/>
            <a:ext cx="631947" cy="495300"/>
          </a:xfrm>
          <a:prstGeom prst="rect">
            <a:avLst/>
          </a:prstGeom>
        </p:spPr>
      </p:pic>
      <p:pic>
        <p:nvPicPr>
          <p:cNvPr id="9" name="Picture 8">
            <a:extLst>
              <a:ext uri="{FF2B5EF4-FFF2-40B4-BE49-F238E27FC236}">
                <a16:creationId xmlns:a16="http://schemas.microsoft.com/office/drawing/2014/main" id="{2A3DDFA4-1651-3998-DE58-838B711EBC06}"/>
              </a:ext>
            </a:extLst>
          </p:cNvPr>
          <p:cNvPicPr>
            <a:picLocks noChangeAspect="1"/>
          </p:cNvPicPr>
          <p:nvPr/>
        </p:nvPicPr>
        <p:blipFill>
          <a:blip r:embed="rId5"/>
          <a:stretch>
            <a:fillRect/>
          </a:stretch>
        </p:blipFill>
        <p:spPr>
          <a:xfrm>
            <a:off x="113011" y="865029"/>
            <a:ext cx="465829" cy="495300"/>
          </a:xfrm>
          <a:prstGeom prst="rect">
            <a:avLst/>
          </a:prstGeom>
        </p:spPr>
      </p:pic>
      <p:pic>
        <p:nvPicPr>
          <p:cNvPr id="10" name="Picture 9">
            <a:extLst>
              <a:ext uri="{FF2B5EF4-FFF2-40B4-BE49-F238E27FC236}">
                <a16:creationId xmlns:a16="http://schemas.microsoft.com/office/drawing/2014/main" id="{11D7DC65-9FED-066A-4E3E-35589E5D2D68}"/>
              </a:ext>
            </a:extLst>
          </p:cNvPr>
          <p:cNvPicPr>
            <a:picLocks noChangeAspect="1"/>
          </p:cNvPicPr>
          <p:nvPr/>
        </p:nvPicPr>
        <p:blipFill>
          <a:blip r:embed="rId6"/>
          <a:stretch>
            <a:fillRect/>
          </a:stretch>
        </p:blipFill>
        <p:spPr>
          <a:xfrm>
            <a:off x="7740960" y="3146581"/>
            <a:ext cx="279400" cy="254000"/>
          </a:xfrm>
          <a:prstGeom prst="rect">
            <a:avLst/>
          </a:prstGeom>
        </p:spPr>
      </p:pic>
    </p:spTree>
    <p:extLst>
      <p:ext uri="{BB962C8B-B14F-4D97-AF65-F5344CB8AC3E}">
        <p14:creationId xmlns:p14="http://schemas.microsoft.com/office/powerpoint/2010/main" val="2248324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E9821-8064-F852-230F-D1CC0278D333}"/>
              </a:ext>
            </a:extLst>
          </p:cNvPr>
          <p:cNvSpPr>
            <a:spLocks noGrp="1"/>
          </p:cNvSpPr>
          <p:nvPr>
            <p:ph type="title"/>
          </p:nvPr>
        </p:nvSpPr>
        <p:spPr/>
        <p:txBody>
          <a:bodyPr/>
          <a:lstStyle/>
          <a:p>
            <a:r>
              <a:rPr lang="en-US" dirty="0"/>
              <a:t>Elongated H</a:t>
            </a:r>
            <a:r>
              <a:rPr lang="en-US" baseline="-25000" dirty="0"/>
              <a:t>2 </a:t>
            </a:r>
            <a:r>
              <a:rPr lang="en-US" dirty="0"/>
              <a:t>bonds create interstitial electronic state</a:t>
            </a:r>
            <a:endParaRPr lang="en-US" baseline="-25000" dirty="0"/>
          </a:p>
        </p:txBody>
      </p:sp>
      <p:pic>
        <p:nvPicPr>
          <p:cNvPr id="5" name="Picture 4">
            <a:extLst>
              <a:ext uri="{FF2B5EF4-FFF2-40B4-BE49-F238E27FC236}">
                <a16:creationId xmlns:a16="http://schemas.microsoft.com/office/drawing/2014/main" id="{7297740C-E68E-CCE2-16F4-BB8D6CDA8287}"/>
              </a:ext>
            </a:extLst>
          </p:cNvPr>
          <p:cNvPicPr>
            <a:picLocks noChangeAspect="1"/>
          </p:cNvPicPr>
          <p:nvPr/>
        </p:nvPicPr>
        <p:blipFill>
          <a:blip r:embed="rId2"/>
          <a:stretch>
            <a:fillRect/>
          </a:stretch>
        </p:blipFill>
        <p:spPr>
          <a:xfrm>
            <a:off x="197315" y="1018070"/>
            <a:ext cx="8749370" cy="2527769"/>
          </a:xfrm>
          <a:prstGeom prst="rect">
            <a:avLst/>
          </a:prstGeom>
        </p:spPr>
      </p:pic>
      <p:sp>
        <p:nvSpPr>
          <p:cNvPr id="6" name="TextBox 5">
            <a:extLst>
              <a:ext uri="{FF2B5EF4-FFF2-40B4-BE49-F238E27FC236}">
                <a16:creationId xmlns:a16="http://schemas.microsoft.com/office/drawing/2014/main" id="{EC6E9871-60D5-2329-C674-F900EE1384E8}"/>
              </a:ext>
            </a:extLst>
          </p:cNvPr>
          <p:cNvSpPr txBox="1"/>
          <p:nvPr/>
        </p:nvSpPr>
        <p:spPr>
          <a:xfrm>
            <a:off x="690880" y="3634715"/>
            <a:ext cx="1788160" cy="646331"/>
          </a:xfrm>
          <a:prstGeom prst="rect">
            <a:avLst/>
          </a:prstGeom>
          <a:noFill/>
        </p:spPr>
        <p:txBody>
          <a:bodyPr wrap="square" rtlCol="0">
            <a:spAutoFit/>
          </a:bodyPr>
          <a:lstStyle/>
          <a:p>
            <a:pPr algn="ctr"/>
            <a:r>
              <a:rPr lang="en-US" dirty="0"/>
              <a:t>Conventional H</a:t>
            </a:r>
            <a:r>
              <a:rPr lang="en-US" baseline="-25000" dirty="0"/>
              <a:t>2</a:t>
            </a:r>
            <a:r>
              <a:rPr lang="en-US" dirty="0"/>
              <a:t> bonding state</a:t>
            </a:r>
          </a:p>
        </p:txBody>
      </p:sp>
      <p:sp>
        <p:nvSpPr>
          <p:cNvPr id="7" name="TextBox 6">
            <a:extLst>
              <a:ext uri="{FF2B5EF4-FFF2-40B4-BE49-F238E27FC236}">
                <a16:creationId xmlns:a16="http://schemas.microsoft.com/office/drawing/2014/main" id="{98A2AC98-D73F-8899-C7E7-96E7BFDEC776}"/>
              </a:ext>
            </a:extLst>
          </p:cNvPr>
          <p:cNvSpPr txBox="1"/>
          <p:nvPr/>
        </p:nvSpPr>
        <p:spPr>
          <a:xfrm>
            <a:off x="3464560" y="3634714"/>
            <a:ext cx="2214880" cy="646331"/>
          </a:xfrm>
          <a:prstGeom prst="rect">
            <a:avLst/>
          </a:prstGeom>
          <a:noFill/>
        </p:spPr>
        <p:txBody>
          <a:bodyPr wrap="square" rtlCol="0">
            <a:spAutoFit/>
          </a:bodyPr>
          <a:lstStyle/>
          <a:p>
            <a:pPr algn="ctr"/>
            <a:r>
              <a:rPr lang="en-US" dirty="0"/>
              <a:t>Interstitial orbital between H</a:t>
            </a:r>
            <a:r>
              <a:rPr lang="en-US" baseline="-25000" dirty="0"/>
              <a:t>2</a:t>
            </a:r>
            <a:r>
              <a:rPr lang="en-US" dirty="0"/>
              <a:t> units</a:t>
            </a:r>
          </a:p>
        </p:txBody>
      </p:sp>
      <p:sp>
        <p:nvSpPr>
          <p:cNvPr id="8" name="TextBox 7">
            <a:extLst>
              <a:ext uri="{FF2B5EF4-FFF2-40B4-BE49-F238E27FC236}">
                <a16:creationId xmlns:a16="http://schemas.microsoft.com/office/drawing/2014/main" id="{958CBB78-74AE-6E48-4399-BF4952C828F3}"/>
              </a:ext>
            </a:extLst>
          </p:cNvPr>
          <p:cNvSpPr txBox="1"/>
          <p:nvPr/>
        </p:nvSpPr>
        <p:spPr>
          <a:xfrm>
            <a:off x="6159585" y="3632148"/>
            <a:ext cx="2787100" cy="646331"/>
          </a:xfrm>
          <a:prstGeom prst="rect">
            <a:avLst/>
          </a:prstGeom>
          <a:noFill/>
        </p:spPr>
        <p:txBody>
          <a:bodyPr wrap="square" rtlCol="0">
            <a:spAutoFit/>
          </a:bodyPr>
          <a:lstStyle/>
          <a:p>
            <a:pPr algn="ctr"/>
            <a:r>
              <a:rPr lang="en-US" dirty="0"/>
              <a:t>Interstitial state becomes occupied above ~0.79 </a:t>
            </a:r>
            <a:r>
              <a:rPr lang="en-US" dirty="0" err="1"/>
              <a:t>Å</a:t>
            </a:r>
            <a:endParaRPr lang="en-US" dirty="0"/>
          </a:p>
        </p:txBody>
      </p:sp>
      <p:sp>
        <p:nvSpPr>
          <p:cNvPr id="3" name="Slide Number Placeholder 2">
            <a:extLst>
              <a:ext uri="{FF2B5EF4-FFF2-40B4-BE49-F238E27FC236}">
                <a16:creationId xmlns:a16="http://schemas.microsoft.com/office/drawing/2014/main" id="{E11913C5-E493-46B2-DA0F-A8397AA4DF76}"/>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26</a:t>
            </a:fld>
            <a:endParaRPr lang="en" dirty="0"/>
          </a:p>
        </p:txBody>
      </p:sp>
      <p:pic>
        <p:nvPicPr>
          <p:cNvPr id="9" name="Picture 8">
            <a:extLst>
              <a:ext uri="{FF2B5EF4-FFF2-40B4-BE49-F238E27FC236}">
                <a16:creationId xmlns:a16="http://schemas.microsoft.com/office/drawing/2014/main" id="{AFA1813E-FB82-0F86-7582-F8A4DCDB22DC}"/>
              </a:ext>
            </a:extLst>
          </p:cNvPr>
          <p:cNvPicPr>
            <a:picLocks noChangeAspect="1"/>
          </p:cNvPicPr>
          <p:nvPr/>
        </p:nvPicPr>
        <p:blipFill>
          <a:blip r:embed="rId3"/>
          <a:stretch>
            <a:fillRect/>
          </a:stretch>
        </p:blipFill>
        <p:spPr>
          <a:xfrm>
            <a:off x="197315" y="1018070"/>
            <a:ext cx="302927" cy="302927"/>
          </a:xfrm>
          <a:prstGeom prst="rect">
            <a:avLst/>
          </a:prstGeom>
        </p:spPr>
      </p:pic>
      <p:pic>
        <p:nvPicPr>
          <p:cNvPr id="10" name="Picture 9">
            <a:extLst>
              <a:ext uri="{FF2B5EF4-FFF2-40B4-BE49-F238E27FC236}">
                <a16:creationId xmlns:a16="http://schemas.microsoft.com/office/drawing/2014/main" id="{1330F34F-0E53-9D9E-72DF-066D97999044}"/>
              </a:ext>
            </a:extLst>
          </p:cNvPr>
          <p:cNvPicPr>
            <a:picLocks noChangeAspect="1"/>
          </p:cNvPicPr>
          <p:nvPr/>
        </p:nvPicPr>
        <p:blipFill>
          <a:blip r:embed="rId3"/>
          <a:stretch>
            <a:fillRect/>
          </a:stretch>
        </p:blipFill>
        <p:spPr>
          <a:xfrm>
            <a:off x="2957113" y="1018070"/>
            <a:ext cx="302927" cy="430484"/>
          </a:xfrm>
          <a:prstGeom prst="rect">
            <a:avLst/>
          </a:prstGeom>
        </p:spPr>
      </p:pic>
      <p:pic>
        <p:nvPicPr>
          <p:cNvPr id="11" name="Picture 10">
            <a:extLst>
              <a:ext uri="{FF2B5EF4-FFF2-40B4-BE49-F238E27FC236}">
                <a16:creationId xmlns:a16="http://schemas.microsoft.com/office/drawing/2014/main" id="{363D8670-7D33-A6A0-4C0A-6630EFE19022}"/>
              </a:ext>
            </a:extLst>
          </p:cNvPr>
          <p:cNvPicPr>
            <a:picLocks noChangeAspect="1"/>
          </p:cNvPicPr>
          <p:nvPr/>
        </p:nvPicPr>
        <p:blipFill>
          <a:blip r:embed="rId3"/>
          <a:stretch>
            <a:fillRect/>
          </a:stretch>
        </p:blipFill>
        <p:spPr>
          <a:xfrm>
            <a:off x="5893808" y="929194"/>
            <a:ext cx="302927" cy="430484"/>
          </a:xfrm>
          <a:prstGeom prst="rect">
            <a:avLst/>
          </a:prstGeom>
        </p:spPr>
      </p:pic>
    </p:spTree>
    <p:extLst>
      <p:ext uri="{BB962C8B-B14F-4D97-AF65-F5344CB8AC3E}">
        <p14:creationId xmlns:p14="http://schemas.microsoft.com/office/powerpoint/2010/main" val="480323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D0D-F4EC-25A2-BEEF-88CFE7E9289B}"/>
              </a:ext>
            </a:extLst>
          </p:cNvPr>
          <p:cNvSpPr>
            <a:spLocks noGrp="1"/>
          </p:cNvSpPr>
          <p:nvPr>
            <p:ph type="title"/>
          </p:nvPr>
        </p:nvSpPr>
        <p:spPr/>
        <p:txBody>
          <a:bodyPr/>
          <a:lstStyle/>
          <a:p>
            <a:r>
              <a:rPr lang="en-US" dirty="0"/>
              <a:t>NaK metal sublattice acts as a chemical template</a:t>
            </a:r>
          </a:p>
        </p:txBody>
      </p:sp>
      <p:pic>
        <p:nvPicPr>
          <p:cNvPr id="5" name="Picture 4">
            <a:extLst>
              <a:ext uri="{FF2B5EF4-FFF2-40B4-BE49-F238E27FC236}">
                <a16:creationId xmlns:a16="http://schemas.microsoft.com/office/drawing/2014/main" id="{7AE7E6F2-2CF5-F645-EEBC-C6EBB9855954}"/>
              </a:ext>
            </a:extLst>
          </p:cNvPr>
          <p:cNvPicPr>
            <a:picLocks noChangeAspect="1"/>
          </p:cNvPicPr>
          <p:nvPr/>
        </p:nvPicPr>
        <p:blipFill>
          <a:blip r:embed="rId3"/>
          <a:stretch>
            <a:fillRect/>
          </a:stretch>
        </p:blipFill>
        <p:spPr>
          <a:xfrm>
            <a:off x="673195" y="1035947"/>
            <a:ext cx="7772400" cy="2278710"/>
          </a:xfrm>
          <a:prstGeom prst="rect">
            <a:avLst/>
          </a:prstGeom>
        </p:spPr>
      </p:pic>
      <p:sp>
        <p:nvSpPr>
          <p:cNvPr id="6" name="TextBox 5">
            <a:extLst>
              <a:ext uri="{FF2B5EF4-FFF2-40B4-BE49-F238E27FC236}">
                <a16:creationId xmlns:a16="http://schemas.microsoft.com/office/drawing/2014/main" id="{A6327A9F-E7C3-49EE-FB5B-047067134D3E}"/>
              </a:ext>
            </a:extLst>
          </p:cNvPr>
          <p:cNvSpPr txBox="1"/>
          <p:nvPr/>
        </p:nvSpPr>
        <p:spPr>
          <a:xfrm>
            <a:off x="894948" y="3423987"/>
            <a:ext cx="1917605" cy="1200329"/>
          </a:xfrm>
          <a:prstGeom prst="rect">
            <a:avLst/>
          </a:prstGeom>
          <a:noFill/>
        </p:spPr>
        <p:txBody>
          <a:bodyPr wrap="square" rtlCol="0">
            <a:spAutoFit/>
          </a:bodyPr>
          <a:lstStyle/>
          <a:p>
            <a:pPr algn="just"/>
            <a:r>
              <a:rPr lang="en-US" dirty="0"/>
              <a:t>ELF of NaK metal sublattice shows strong interstitial localization</a:t>
            </a:r>
          </a:p>
        </p:txBody>
      </p:sp>
      <p:sp>
        <p:nvSpPr>
          <p:cNvPr id="7" name="TextBox 6">
            <a:extLst>
              <a:ext uri="{FF2B5EF4-FFF2-40B4-BE49-F238E27FC236}">
                <a16:creationId xmlns:a16="http://schemas.microsoft.com/office/drawing/2014/main" id="{C2C455A7-A8EC-BC91-4BF7-51403DD712D2}"/>
              </a:ext>
            </a:extLst>
          </p:cNvPr>
          <p:cNvSpPr txBox="1"/>
          <p:nvPr/>
        </p:nvSpPr>
        <p:spPr>
          <a:xfrm>
            <a:off x="3202884" y="3446361"/>
            <a:ext cx="2482299" cy="1200329"/>
          </a:xfrm>
          <a:prstGeom prst="rect">
            <a:avLst/>
          </a:prstGeom>
          <a:noFill/>
        </p:spPr>
        <p:txBody>
          <a:bodyPr wrap="square" rtlCol="0">
            <a:spAutoFit/>
          </a:bodyPr>
          <a:lstStyle/>
          <a:p>
            <a:pPr algn="just"/>
            <a:r>
              <a:rPr lang="en-US" dirty="0"/>
              <a:t>Occupied orbital of sublattice is centered at the same interstitial sites</a:t>
            </a:r>
          </a:p>
        </p:txBody>
      </p:sp>
      <p:sp>
        <p:nvSpPr>
          <p:cNvPr id="8" name="TextBox 7">
            <a:extLst>
              <a:ext uri="{FF2B5EF4-FFF2-40B4-BE49-F238E27FC236}">
                <a16:creationId xmlns:a16="http://schemas.microsoft.com/office/drawing/2014/main" id="{F8BC05FC-2E52-432F-260C-A3E3AC64C70D}"/>
              </a:ext>
            </a:extLst>
          </p:cNvPr>
          <p:cNvSpPr txBox="1"/>
          <p:nvPr/>
        </p:nvSpPr>
        <p:spPr>
          <a:xfrm>
            <a:off x="5977132" y="3451288"/>
            <a:ext cx="2869006" cy="923330"/>
          </a:xfrm>
          <a:prstGeom prst="rect">
            <a:avLst/>
          </a:prstGeom>
          <a:noFill/>
        </p:spPr>
        <p:txBody>
          <a:bodyPr wrap="square" rtlCol="0">
            <a:spAutoFit/>
          </a:bodyPr>
          <a:lstStyle/>
          <a:p>
            <a:pPr algn="just"/>
            <a:r>
              <a:rPr lang="en-US" dirty="0"/>
              <a:t>Orbital persists in full NaKH</a:t>
            </a:r>
            <a:r>
              <a:rPr lang="en-US" baseline="-25000" dirty="0"/>
              <a:t>12</a:t>
            </a:r>
            <a:r>
              <a:rPr lang="en-US" dirty="0"/>
              <a:t> linking neighboring H</a:t>
            </a:r>
            <a:r>
              <a:rPr lang="en-US" baseline="-25000" dirty="0"/>
              <a:t>2</a:t>
            </a:r>
            <a:r>
              <a:rPr lang="en-US" dirty="0"/>
              <a:t> molecules</a:t>
            </a:r>
            <a:endParaRPr lang="en-US" baseline="-25000" dirty="0"/>
          </a:p>
        </p:txBody>
      </p:sp>
      <p:sp>
        <p:nvSpPr>
          <p:cNvPr id="3" name="Slide Number Placeholder 2">
            <a:extLst>
              <a:ext uri="{FF2B5EF4-FFF2-40B4-BE49-F238E27FC236}">
                <a16:creationId xmlns:a16="http://schemas.microsoft.com/office/drawing/2014/main" id="{8385F8EC-CF35-8F64-4DA5-99B295786E7A}"/>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27</a:t>
            </a:fld>
            <a:endParaRPr lang="en" dirty="0"/>
          </a:p>
        </p:txBody>
      </p:sp>
    </p:spTree>
    <p:extLst>
      <p:ext uri="{BB962C8B-B14F-4D97-AF65-F5344CB8AC3E}">
        <p14:creationId xmlns:p14="http://schemas.microsoft.com/office/powerpoint/2010/main" val="3651000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2B5F-828E-5DB0-7495-80F8C4A4462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15A1FA7-AAA4-CD29-4401-48637B559A20}"/>
              </a:ext>
            </a:extLst>
          </p:cNvPr>
          <p:cNvSpPr/>
          <p:nvPr/>
        </p:nvSpPr>
        <p:spPr>
          <a:xfrm>
            <a:off x="805084" y="2171700"/>
            <a:ext cx="7533832" cy="8001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Metallization in high pressure H</a:t>
            </a:r>
            <a:r>
              <a:rPr lang="en-US" sz="3200" b="1" baseline="-25000" dirty="0">
                <a:solidFill>
                  <a:schemeClr val="bg1"/>
                </a:solidFill>
              </a:rPr>
              <a:t>2</a:t>
            </a:r>
            <a:r>
              <a:rPr lang="en-US" sz="3200" b="1" dirty="0">
                <a:solidFill>
                  <a:schemeClr val="bg1"/>
                </a:solidFill>
              </a:rPr>
              <a:t> molecular crystals</a:t>
            </a:r>
          </a:p>
        </p:txBody>
      </p:sp>
      <p:sp>
        <p:nvSpPr>
          <p:cNvPr id="2" name="Slide Number Placeholder 1">
            <a:extLst>
              <a:ext uri="{FF2B5EF4-FFF2-40B4-BE49-F238E27FC236}">
                <a16:creationId xmlns:a16="http://schemas.microsoft.com/office/drawing/2014/main" id="{2439C4F1-1399-B72D-10A6-AAC3AD37DB99}"/>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28</a:t>
            </a:fld>
            <a:endParaRPr lang="en" dirty="0"/>
          </a:p>
        </p:txBody>
      </p:sp>
    </p:spTree>
    <p:extLst>
      <p:ext uri="{BB962C8B-B14F-4D97-AF65-F5344CB8AC3E}">
        <p14:creationId xmlns:p14="http://schemas.microsoft.com/office/powerpoint/2010/main" val="2055255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F876-032C-8BA4-2762-A6BB21F2629D}"/>
              </a:ext>
            </a:extLst>
          </p:cNvPr>
          <p:cNvSpPr>
            <a:spLocks noGrp="1"/>
          </p:cNvSpPr>
          <p:nvPr>
            <p:ph type="title"/>
          </p:nvPr>
        </p:nvSpPr>
        <p:spPr/>
        <p:txBody>
          <a:bodyPr/>
          <a:lstStyle/>
          <a:p>
            <a:r>
              <a:rPr lang="en-US" dirty="0"/>
              <a:t>Competing phases for dense H</a:t>
            </a:r>
            <a:r>
              <a:rPr lang="en-US" baseline="-25000" dirty="0"/>
              <a:t>2 </a:t>
            </a:r>
            <a:r>
              <a:rPr lang="en-US" dirty="0"/>
              <a:t>under pressure</a:t>
            </a:r>
            <a:endParaRPr lang="en-US" baseline="-25000" dirty="0"/>
          </a:p>
        </p:txBody>
      </p:sp>
      <p:pic>
        <p:nvPicPr>
          <p:cNvPr id="5" name="Picture 4">
            <a:extLst>
              <a:ext uri="{FF2B5EF4-FFF2-40B4-BE49-F238E27FC236}">
                <a16:creationId xmlns:a16="http://schemas.microsoft.com/office/drawing/2014/main" id="{EEC2D673-FD8A-3852-BD3C-1AE212935998}"/>
              </a:ext>
            </a:extLst>
          </p:cNvPr>
          <p:cNvPicPr>
            <a:picLocks noChangeAspect="1"/>
          </p:cNvPicPr>
          <p:nvPr/>
        </p:nvPicPr>
        <p:blipFill>
          <a:blip r:embed="rId2"/>
          <a:stretch>
            <a:fillRect/>
          </a:stretch>
        </p:blipFill>
        <p:spPr>
          <a:xfrm>
            <a:off x="484420" y="914400"/>
            <a:ext cx="4731352" cy="2114163"/>
          </a:xfrm>
          <a:prstGeom prst="rect">
            <a:avLst/>
          </a:prstGeom>
        </p:spPr>
      </p:pic>
      <p:pic>
        <p:nvPicPr>
          <p:cNvPr id="9" name="Picture 8">
            <a:extLst>
              <a:ext uri="{FF2B5EF4-FFF2-40B4-BE49-F238E27FC236}">
                <a16:creationId xmlns:a16="http://schemas.microsoft.com/office/drawing/2014/main" id="{EB6D3A14-C911-E4A4-0442-727389DD0311}"/>
              </a:ext>
            </a:extLst>
          </p:cNvPr>
          <p:cNvPicPr>
            <a:picLocks noChangeAspect="1"/>
          </p:cNvPicPr>
          <p:nvPr/>
        </p:nvPicPr>
        <p:blipFill>
          <a:blip r:embed="rId3"/>
          <a:stretch>
            <a:fillRect/>
          </a:stretch>
        </p:blipFill>
        <p:spPr>
          <a:xfrm>
            <a:off x="5582211" y="766633"/>
            <a:ext cx="2793241" cy="3844664"/>
          </a:xfrm>
          <a:prstGeom prst="rect">
            <a:avLst/>
          </a:prstGeom>
        </p:spPr>
      </p:pic>
      <p:sp>
        <p:nvSpPr>
          <p:cNvPr id="3" name="Slide Number Placeholder 2">
            <a:extLst>
              <a:ext uri="{FF2B5EF4-FFF2-40B4-BE49-F238E27FC236}">
                <a16:creationId xmlns:a16="http://schemas.microsoft.com/office/drawing/2014/main" id="{C97DD78E-D4DB-20C8-D69F-99A7FAC1CB66}"/>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29</a:t>
            </a:fld>
            <a:endParaRPr lang="en" dirty="0"/>
          </a:p>
        </p:txBody>
      </p:sp>
      <p:sp>
        <p:nvSpPr>
          <p:cNvPr id="4" name="TextBox 3">
            <a:extLst>
              <a:ext uri="{FF2B5EF4-FFF2-40B4-BE49-F238E27FC236}">
                <a16:creationId xmlns:a16="http://schemas.microsoft.com/office/drawing/2014/main" id="{C7E7B390-E56A-D15A-2BBB-D78159BE1208}"/>
              </a:ext>
            </a:extLst>
          </p:cNvPr>
          <p:cNvSpPr txBox="1"/>
          <p:nvPr/>
        </p:nvSpPr>
        <p:spPr>
          <a:xfrm>
            <a:off x="867150" y="3195241"/>
            <a:ext cx="4673905" cy="1754326"/>
          </a:xfrm>
          <a:prstGeom prst="rect">
            <a:avLst/>
          </a:prstGeom>
          <a:noFill/>
        </p:spPr>
        <p:txBody>
          <a:bodyPr wrap="square" rtlCol="0">
            <a:spAutoFit/>
          </a:bodyPr>
          <a:lstStyle/>
          <a:p>
            <a:r>
              <a:rPr lang="en-US" dirty="0"/>
              <a:t>Many proposed phases are very close in enthalpy, assigning a “correct” structure is difficult</a:t>
            </a:r>
          </a:p>
          <a:p>
            <a:endParaRPr lang="en-US" dirty="0"/>
          </a:p>
          <a:p>
            <a:r>
              <a:rPr lang="en-US" dirty="0"/>
              <a:t>Representative structures chosen due to agreement with experimental results</a:t>
            </a:r>
          </a:p>
        </p:txBody>
      </p:sp>
      <p:sp>
        <p:nvSpPr>
          <p:cNvPr id="6" name="TextBox 5">
            <a:extLst>
              <a:ext uri="{FF2B5EF4-FFF2-40B4-BE49-F238E27FC236}">
                <a16:creationId xmlns:a16="http://schemas.microsoft.com/office/drawing/2014/main" id="{6B0BBAA8-0B1A-B0EB-3B1F-7DD16BD1CAF2}"/>
              </a:ext>
            </a:extLst>
          </p:cNvPr>
          <p:cNvSpPr txBox="1"/>
          <p:nvPr/>
        </p:nvSpPr>
        <p:spPr>
          <a:xfrm>
            <a:off x="1540933" y="2843897"/>
            <a:ext cx="574196" cy="369332"/>
          </a:xfrm>
          <a:prstGeom prst="rect">
            <a:avLst/>
          </a:prstGeom>
          <a:noFill/>
        </p:spPr>
        <p:txBody>
          <a:bodyPr wrap="none" rtlCol="0">
            <a:spAutoFit/>
          </a:bodyPr>
          <a:lstStyle/>
          <a:p>
            <a:r>
              <a:rPr lang="en-US" dirty="0"/>
              <a:t>B2n</a:t>
            </a:r>
          </a:p>
        </p:txBody>
      </p:sp>
      <p:sp>
        <p:nvSpPr>
          <p:cNvPr id="7" name="TextBox 6">
            <a:extLst>
              <a:ext uri="{FF2B5EF4-FFF2-40B4-BE49-F238E27FC236}">
                <a16:creationId xmlns:a16="http://schemas.microsoft.com/office/drawing/2014/main" id="{3CF6FB67-FC4E-B064-52E1-E84B896D66B7}"/>
              </a:ext>
            </a:extLst>
          </p:cNvPr>
          <p:cNvSpPr txBox="1"/>
          <p:nvPr/>
        </p:nvSpPr>
        <p:spPr>
          <a:xfrm>
            <a:off x="3945467" y="2843897"/>
            <a:ext cx="764953" cy="369332"/>
          </a:xfrm>
          <a:prstGeom prst="rect">
            <a:avLst/>
          </a:prstGeom>
          <a:noFill/>
        </p:spPr>
        <p:txBody>
          <a:bodyPr wrap="none" rtlCol="0">
            <a:spAutoFit/>
          </a:bodyPr>
          <a:lstStyle/>
          <a:p>
            <a:r>
              <a:rPr lang="en-US" dirty="0"/>
              <a:t>Ama2</a:t>
            </a:r>
          </a:p>
        </p:txBody>
      </p:sp>
      <p:sp>
        <p:nvSpPr>
          <p:cNvPr id="10" name="TextBox 9">
            <a:extLst>
              <a:ext uri="{FF2B5EF4-FFF2-40B4-BE49-F238E27FC236}">
                <a16:creationId xmlns:a16="http://schemas.microsoft.com/office/drawing/2014/main" id="{EF0C0D16-86E1-4603-75EB-23E5A8477379}"/>
              </a:ext>
            </a:extLst>
          </p:cNvPr>
          <p:cNvSpPr txBox="1"/>
          <p:nvPr/>
        </p:nvSpPr>
        <p:spPr>
          <a:xfrm>
            <a:off x="5782956" y="4558725"/>
            <a:ext cx="2391750" cy="584775"/>
          </a:xfrm>
          <a:prstGeom prst="rect">
            <a:avLst/>
          </a:prstGeom>
          <a:noFill/>
        </p:spPr>
        <p:txBody>
          <a:bodyPr wrap="square">
            <a:spAutoFit/>
          </a:bodyPr>
          <a:lstStyle/>
          <a:p>
            <a:r>
              <a:rPr lang="en-US" sz="1600" dirty="0"/>
              <a:t>Pickard &amp; Needs, </a:t>
            </a:r>
            <a:r>
              <a:rPr lang="en-US" sz="1600" b="1" dirty="0"/>
              <a:t>Nat. Phys. 2007</a:t>
            </a:r>
            <a:r>
              <a:rPr lang="en-US" sz="1600" dirty="0"/>
              <a:t>, 3, 473–476.</a:t>
            </a:r>
          </a:p>
        </p:txBody>
      </p:sp>
    </p:spTree>
    <p:extLst>
      <p:ext uri="{BB962C8B-B14F-4D97-AF65-F5344CB8AC3E}">
        <p14:creationId xmlns:p14="http://schemas.microsoft.com/office/powerpoint/2010/main" val="202955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703C-1851-8507-7FDB-AE4C13392A36}"/>
              </a:ext>
            </a:extLst>
          </p:cNvPr>
          <p:cNvSpPr>
            <a:spLocks noGrp="1"/>
          </p:cNvSpPr>
          <p:nvPr>
            <p:ph type="title"/>
          </p:nvPr>
        </p:nvSpPr>
        <p:spPr/>
        <p:txBody>
          <a:bodyPr/>
          <a:lstStyle/>
          <a:p>
            <a:r>
              <a:rPr lang="en-US" dirty="0"/>
              <a:t>Quasi-atom: a missing concept in solid compounds</a:t>
            </a:r>
          </a:p>
        </p:txBody>
      </p:sp>
      <p:pic>
        <p:nvPicPr>
          <p:cNvPr id="4" name="Picture 3">
            <a:extLst>
              <a:ext uri="{FF2B5EF4-FFF2-40B4-BE49-F238E27FC236}">
                <a16:creationId xmlns:a16="http://schemas.microsoft.com/office/drawing/2014/main" id="{BBB48FBA-D29C-ED83-B7F2-5773348010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890" y="956905"/>
            <a:ext cx="7222220" cy="3620085"/>
          </a:xfrm>
          <a:prstGeom prst="rect">
            <a:avLst/>
          </a:prstGeom>
        </p:spPr>
      </p:pic>
      <p:sp>
        <p:nvSpPr>
          <p:cNvPr id="5" name="Slide Number Placeholder 3">
            <a:extLst>
              <a:ext uri="{FF2B5EF4-FFF2-40B4-BE49-F238E27FC236}">
                <a16:creationId xmlns:a16="http://schemas.microsoft.com/office/drawing/2014/main" id="{31F29FC3-CC9D-0878-5BBA-56C846E0032A}"/>
              </a:ext>
            </a:extLst>
          </p:cNvPr>
          <p:cNvSpPr>
            <a:spLocks noGrp="1"/>
          </p:cNvSpPr>
          <p:nvPr>
            <p:ph type="sldNum" sz="quarter" idx="16"/>
          </p:nvPr>
        </p:nvSpPr>
        <p:spPr>
          <a:xfrm>
            <a:off x="6851960" y="4767263"/>
            <a:ext cx="2057400" cy="273844"/>
          </a:xfrm>
        </p:spPr>
        <p:txBody>
          <a:bodyPr/>
          <a:lstStyle/>
          <a:p>
            <a:pPr marL="0" lvl="0" indent="0" algn="r" rtl="0">
              <a:spcBef>
                <a:spcPts val="0"/>
              </a:spcBef>
              <a:spcAft>
                <a:spcPts val="0"/>
              </a:spcAft>
              <a:buNone/>
            </a:pPr>
            <a:fld id="{00000000-1234-1234-1234-123412341234}" type="slidenum">
              <a:rPr lang="en" sz="2400" smtClean="0">
                <a:latin typeface="+mj-lt"/>
              </a:rPr>
              <a:t>3</a:t>
            </a:fld>
            <a:endParaRPr lang="en" sz="2400" dirty="0">
              <a:latin typeface="+mj-lt"/>
            </a:endParaRPr>
          </a:p>
        </p:txBody>
      </p:sp>
      <p:sp>
        <p:nvSpPr>
          <p:cNvPr id="6" name="TextBox 5">
            <a:extLst>
              <a:ext uri="{FF2B5EF4-FFF2-40B4-BE49-F238E27FC236}">
                <a16:creationId xmlns:a16="http://schemas.microsoft.com/office/drawing/2014/main" id="{29E95279-0C7E-FFAC-99F2-233B00B461CA}"/>
              </a:ext>
            </a:extLst>
          </p:cNvPr>
          <p:cNvSpPr txBox="1"/>
          <p:nvPr/>
        </p:nvSpPr>
        <p:spPr>
          <a:xfrm>
            <a:off x="1627878" y="4737829"/>
            <a:ext cx="6216925" cy="369332"/>
          </a:xfrm>
          <a:prstGeom prst="rect">
            <a:avLst/>
          </a:prstGeom>
          <a:noFill/>
        </p:spPr>
        <p:txBody>
          <a:bodyPr wrap="square">
            <a:spAutoFit/>
          </a:bodyPr>
          <a:lstStyle/>
          <a:p>
            <a:r>
              <a:rPr lang="en-US" b="1" dirty="0">
                <a:solidFill>
                  <a:srgbClr val="FF0000"/>
                </a:solidFill>
              </a:rPr>
              <a:t>In solid compounds, all local orbitals are born equal.</a:t>
            </a:r>
          </a:p>
        </p:txBody>
      </p:sp>
      <p:pic>
        <p:nvPicPr>
          <p:cNvPr id="7" name="Picture 6">
            <a:extLst>
              <a:ext uri="{FF2B5EF4-FFF2-40B4-BE49-F238E27FC236}">
                <a16:creationId xmlns:a16="http://schemas.microsoft.com/office/drawing/2014/main" id="{AD436FCD-19B4-3F80-9319-17898B9F7A37}"/>
              </a:ext>
            </a:extLst>
          </p:cNvPr>
          <p:cNvPicPr>
            <a:picLocks noChangeAspect="1"/>
          </p:cNvPicPr>
          <p:nvPr/>
        </p:nvPicPr>
        <p:blipFill>
          <a:blip r:embed="rId4"/>
          <a:stretch>
            <a:fillRect/>
          </a:stretch>
        </p:blipFill>
        <p:spPr>
          <a:xfrm>
            <a:off x="960890" y="868951"/>
            <a:ext cx="2738170" cy="1702799"/>
          </a:xfrm>
          <a:prstGeom prst="rect">
            <a:avLst/>
          </a:prstGeom>
        </p:spPr>
      </p:pic>
      <p:pic>
        <p:nvPicPr>
          <p:cNvPr id="9" name="Picture 8">
            <a:extLst>
              <a:ext uri="{FF2B5EF4-FFF2-40B4-BE49-F238E27FC236}">
                <a16:creationId xmlns:a16="http://schemas.microsoft.com/office/drawing/2014/main" id="{FA4F11D9-2F5B-2829-0E8D-FBC49AF2D1E6}"/>
              </a:ext>
            </a:extLst>
          </p:cNvPr>
          <p:cNvPicPr>
            <a:picLocks noChangeAspect="1"/>
          </p:cNvPicPr>
          <p:nvPr/>
        </p:nvPicPr>
        <p:blipFill>
          <a:blip r:embed="rId5"/>
          <a:stretch>
            <a:fillRect/>
          </a:stretch>
        </p:blipFill>
        <p:spPr>
          <a:xfrm>
            <a:off x="4912608" y="956905"/>
            <a:ext cx="3498584" cy="1780609"/>
          </a:xfrm>
          <a:prstGeom prst="rect">
            <a:avLst/>
          </a:prstGeom>
        </p:spPr>
      </p:pic>
      <p:pic>
        <p:nvPicPr>
          <p:cNvPr id="11" name="Picture 10">
            <a:extLst>
              <a:ext uri="{FF2B5EF4-FFF2-40B4-BE49-F238E27FC236}">
                <a16:creationId xmlns:a16="http://schemas.microsoft.com/office/drawing/2014/main" id="{5065A064-D49B-6F77-9941-1C5391A8E250}"/>
              </a:ext>
            </a:extLst>
          </p:cNvPr>
          <p:cNvPicPr>
            <a:picLocks noChangeAspect="1"/>
          </p:cNvPicPr>
          <p:nvPr/>
        </p:nvPicPr>
        <p:blipFill>
          <a:blip r:embed="rId6"/>
          <a:stretch>
            <a:fillRect/>
          </a:stretch>
        </p:blipFill>
        <p:spPr>
          <a:xfrm>
            <a:off x="3316319" y="1343803"/>
            <a:ext cx="1092200" cy="850900"/>
          </a:xfrm>
          <a:prstGeom prst="rect">
            <a:avLst/>
          </a:prstGeom>
        </p:spPr>
      </p:pic>
      <p:pic>
        <p:nvPicPr>
          <p:cNvPr id="8" name="Picture 7">
            <a:extLst>
              <a:ext uri="{FF2B5EF4-FFF2-40B4-BE49-F238E27FC236}">
                <a16:creationId xmlns:a16="http://schemas.microsoft.com/office/drawing/2014/main" id="{576B8567-658E-B81D-F831-250766E0957A}"/>
              </a:ext>
            </a:extLst>
          </p:cNvPr>
          <p:cNvPicPr>
            <a:picLocks noChangeAspect="1"/>
          </p:cNvPicPr>
          <p:nvPr/>
        </p:nvPicPr>
        <p:blipFill>
          <a:blip r:embed="rId7"/>
          <a:stretch>
            <a:fillRect/>
          </a:stretch>
        </p:blipFill>
        <p:spPr>
          <a:xfrm>
            <a:off x="6851960" y="3404568"/>
            <a:ext cx="1257300" cy="863600"/>
          </a:xfrm>
          <a:prstGeom prst="rect">
            <a:avLst/>
          </a:prstGeom>
        </p:spPr>
      </p:pic>
      <p:pic>
        <p:nvPicPr>
          <p:cNvPr id="10" name="Picture 9">
            <a:extLst>
              <a:ext uri="{FF2B5EF4-FFF2-40B4-BE49-F238E27FC236}">
                <a16:creationId xmlns:a16="http://schemas.microsoft.com/office/drawing/2014/main" id="{FB720F5D-568F-928E-F3F6-6626D2D5CEDC}"/>
              </a:ext>
            </a:extLst>
          </p:cNvPr>
          <p:cNvPicPr>
            <a:picLocks noChangeAspect="1"/>
          </p:cNvPicPr>
          <p:nvPr/>
        </p:nvPicPr>
        <p:blipFill>
          <a:blip r:embed="rId7"/>
          <a:stretch>
            <a:fillRect/>
          </a:stretch>
        </p:blipFill>
        <p:spPr>
          <a:xfrm>
            <a:off x="7480610" y="1522534"/>
            <a:ext cx="1257300" cy="863600"/>
          </a:xfrm>
          <a:prstGeom prst="rect">
            <a:avLst/>
          </a:prstGeom>
        </p:spPr>
      </p:pic>
    </p:spTree>
    <p:extLst>
      <p:ext uri="{BB962C8B-B14F-4D97-AF65-F5344CB8AC3E}">
        <p14:creationId xmlns:p14="http://schemas.microsoft.com/office/powerpoint/2010/main" val="3633540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EFBA4-C8AB-EFDF-0746-691BBF2711B6}"/>
              </a:ext>
            </a:extLst>
          </p:cNvPr>
          <p:cNvSpPr>
            <a:spLocks noGrp="1"/>
          </p:cNvSpPr>
          <p:nvPr>
            <p:ph type="title"/>
          </p:nvPr>
        </p:nvSpPr>
        <p:spPr/>
        <p:txBody>
          <a:bodyPr/>
          <a:lstStyle/>
          <a:p>
            <a:r>
              <a:rPr lang="en-US" dirty="0"/>
              <a:t>Pressure-driven gap closure in molecular hydrogen</a:t>
            </a:r>
          </a:p>
        </p:txBody>
      </p:sp>
      <p:pic>
        <p:nvPicPr>
          <p:cNvPr id="5" name="Picture 4">
            <a:extLst>
              <a:ext uri="{FF2B5EF4-FFF2-40B4-BE49-F238E27FC236}">
                <a16:creationId xmlns:a16="http://schemas.microsoft.com/office/drawing/2014/main" id="{1862A744-AD42-EED8-8084-002DD6ADC97B}"/>
              </a:ext>
            </a:extLst>
          </p:cNvPr>
          <p:cNvPicPr>
            <a:picLocks noChangeAspect="1"/>
          </p:cNvPicPr>
          <p:nvPr/>
        </p:nvPicPr>
        <p:blipFill>
          <a:blip r:embed="rId2"/>
          <a:stretch>
            <a:fillRect/>
          </a:stretch>
        </p:blipFill>
        <p:spPr>
          <a:xfrm>
            <a:off x="315599" y="1034927"/>
            <a:ext cx="6536361" cy="3073646"/>
          </a:xfrm>
          <a:prstGeom prst="rect">
            <a:avLst/>
          </a:prstGeom>
        </p:spPr>
      </p:pic>
      <p:sp>
        <p:nvSpPr>
          <p:cNvPr id="3" name="Slide Number Placeholder 2">
            <a:extLst>
              <a:ext uri="{FF2B5EF4-FFF2-40B4-BE49-F238E27FC236}">
                <a16:creationId xmlns:a16="http://schemas.microsoft.com/office/drawing/2014/main" id="{2A2CFE47-D8D0-7BB6-FCF7-1393BE1A0AB4}"/>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30</a:t>
            </a:fld>
            <a:endParaRPr lang="en" dirty="0"/>
          </a:p>
        </p:txBody>
      </p:sp>
      <p:sp>
        <p:nvSpPr>
          <p:cNvPr id="4" name="TextBox 3">
            <a:extLst>
              <a:ext uri="{FF2B5EF4-FFF2-40B4-BE49-F238E27FC236}">
                <a16:creationId xmlns:a16="http://schemas.microsoft.com/office/drawing/2014/main" id="{F5F63065-D702-AC36-059B-7AE8CA400A77}"/>
              </a:ext>
            </a:extLst>
          </p:cNvPr>
          <p:cNvSpPr txBox="1"/>
          <p:nvPr/>
        </p:nvSpPr>
        <p:spPr>
          <a:xfrm>
            <a:off x="6909661" y="2221926"/>
            <a:ext cx="1999699" cy="1477328"/>
          </a:xfrm>
          <a:prstGeom prst="rect">
            <a:avLst/>
          </a:prstGeom>
          <a:noFill/>
        </p:spPr>
        <p:txBody>
          <a:bodyPr wrap="square" rtlCol="0">
            <a:spAutoFit/>
          </a:bodyPr>
          <a:lstStyle/>
          <a:p>
            <a:r>
              <a:rPr lang="en-US" dirty="0"/>
              <a:t>HSE06 functional is more consistent with experimental metallic transition near 425-500GPa</a:t>
            </a:r>
          </a:p>
        </p:txBody>
      </p:sp>
      <p:sp>
        <p:nvSpPr>
          <p:cNvPr id="6" name="TextBox 5">
            <a:extLst>
              <a:ext uri="{FF2B5EF4-FFF2-40B4-BE49-F238E27FC236}">
                <a16:creationId xmlns:a16="http://schemas.microsoft.com/office/drawing/2014/main" id="{C8A78739-05B8-C5E6-9BD0-B26F51CFAFF2}"/>
              </a:ext>
            </a:extLst>
          </p:cNvPr>
          <p:cNvSpPr txBox="1"/>
          <p:nvPr/>
        </p:nvSpPr>
        <p:spPr>
          <a:xfrm>
            <a:off x="6909661" y="1042553"/>
            <a:ext cx="1999699" cy="923330"/>
          </a:xfrm>
          <a:prstGeom prst="rect">
            <a:avLst/>
          </a:prstGeom>
          <a:noFill/>
        </p:spPr>
        <p:txBody>
          <a:bodyPr wrap="square" rtlCol="0">
            <a:spAutoFit/>
          </a:bodyPr>
          <a:lstStyle/>
          <a:p>
            <a:r>
              <a:rPr lang="en-US" dirty="0"/>
              <a:t>PBE is known to underestimate energy gaps</a:t>
            </a:r>
          </a:p>
        </p:txBody>
      </p:sp>
      <p:pic>
        <p:nvPicPr>
          <p:cNvPr id="8" name="Picture 7">
            <a:extLst>
              <a:ext uri="{FF2B5EF4-FFF2-40B4-BE49-F238E27FC236}">
                <a16:creationId xmlns:a16="http://schemas.microsoft.com/office/drawing/2014/main" id="{005E1EDD-7B86-78E6-05A8-83A652C27DA4}"/>
              </a:ext>
            </a:extLst>
          </p:cNvPr>
          <p:cNvPicPr>
            <a:picLocks noChangeAspect="1"/>
          </p:cNvPicPr>
          <p:nvPr/>
        </p:nvPicPr>
        <p:blipFill>
          <a:blip r:embed="rId3"/>
          <a:stretch>
            <a:fillRect/>
          </a:stretch>
        </p:blipFill>
        <p:spPr>
          <a:xfrm>
            <a:off x="1002180" y="1147481"/>
            <a:ext cx="217020" cy="211155"/>
          </a:xfrm>
          <a:prstGeom prst="rect">
            <a:avLst/>
          </a:prstGeom>
        </p:spPr>
      </p:pic>
      <p:pic>
        <p:nvPicPr>
          <p:cNvPr id="9" name="Picture 8">
            <a:extLst>
              <a:ext uri="{FF2B5EF4-FFF2-40B4-BE49-F238E27FC236}">
                <a16:creationId xmlns:a16="http://schemas.microsoft.com/office/drawing/2014/main" id="{317C27B5-82AC-B814-8F59-29A52F00896D}"/>
              </a:ext>
            </a:extLst>
          </p:cNvPr>
          <p:cNvPicPr>
            <a:picLocks noChangeAspect="1"/>
          </p:cNvPicPr>
          <p:nvPr/>
        </p:nvPicPr>
        <p:blipFill>
          <a:blip r:embed="rId3"/>
          <a:stretch>
            <a:fillRect/>
          </a:stretch>
        </p:blipFill>
        <p:spPr>
          <a:xfrm>
            <a:off x="1031031" y="1147481"/>
            <a:ext cx="217020" cy="211155"/>
          </a:xfrm>
          <a:prstGeom prst="rect">
            <a:avLst/>
          </a:prstGeom>
        </p:spPr>
      </p:pic>
      <p:pic>
        <p:nvPicPr>
          <p:cNvPr id="10" name="Picture 9">
            <a:extLst>
              <a:ext uri="{FF2B5EF4-FFF2-40B4-BE49-F238E27FC236}">
                <a16:creationId xmlns:a16="http://schemas.microsoft.com/office/drawing/2014/main" id="{1A1E58E4-0E22-355F-FE4D-7EB5D7FA5411}"/>
              </a:ext>
            </a:extLst>
          </p:cNvPr>
          <p:cNvPicPr>
            <a:picLocks noChangeAspect="1"/>
          </p:cNvPicPr>
          <p:nvPr/>
        </p:nvPicPr>
        <p:blipFill>
          <a:blip r:embed="rId3"/>
          <a:stretch>
            <a:fillRect/>
          </a:stretch>
        </p:blipFill>
        <p:spPr>
          <a:xfrm>
            <a:off x="4204537" y="1177547"/>
            <a:ext cx="217020" cy="211155"/>
          </a:xfrm>
          <a:prstGeom prst="rect">
            <a:avLst/>
          </a:prstGeom>
        </p:spPr>
      </p:pic>
      <p:pic>
        <p:nvPicPr>
          <p:cNvPr id="11" name="Picture 10">
            <a:extLst>
              <a:ext uri="{FF2B5EF4-FFF2-40B4-BE49-F238E27FC236}">
                <a16:creationId xmlns:a16="http://schemas.microsoft.com/office/drawing/2014/main" id="{49EBDF88-7E27-1CEA-EB2E-3029B8FE9CB2}"/>
              </a:ext>
            </a:extLst>
          </p:cNvPr>
          <p:cNvPicPr>
            <a:picLocks noChangeAspect="1"/>
          </p:cNvPicPr>
          <p:nvPr/>
        </p:nvPicPr>
        <p:blipFill>
          <a:blip r:embed="rId3"/>
          <a:stretch>
            <a:fillRect/>
          </a:stretch>
        </p:blipFill>
        <p:spPr>
          <a:xfrm>
            <a:off x="4114890" y="1177546"/>
            <a:ext cx="217020" cy="211155"/>
          </a:xfrm>
          <a:prstGeom prst="rect">
            <a:avLst/>
          </a:prstGeom>
        </p:spPr>
      </p:pic>
      <p:sp>
        <p:nvSpPr>
          <p:cNvPr id="7" name="TextBox 6">
            <a:extLst>
              <a:ext uri="{FF2B5EF4-FFF2-40B4-BE49-F238E27FC236}">
                <a16:creationId xmlns:a16="http://schemas.microsoft.com/office/drawing/2014/main" id="{C55AFDD4-C89F-433D-0949-4CAE88037F5B}"/>
              </a:ext>
            </a:extLst>
          </p:cNvPr>
          <p:cNvSpPr txBox="1"/>
          <p:nvPr/>
        </p:nvSpPr>
        <p:spPr>
          <a:xfrm>
            <a:off x="234640" y="4221127"/>
            <a:ext cx="8520600" cy="646331"/>
          </a:xfrm>
          <a:prstGeom prst="rect">
            <a:avLst/>
          </a:prstGeom>
          <a:noFill/>
        </p:spPr>
        <p:txBody>
          <a:bodyPr wrap="square" rtlCol="0">
            <a:spAutoFit/>
          </a:bodyPr>
          <a:lstStyle/>
          <a:p>
            <a:r>
              <a:rPr lang="en-US" dirty="0"/>
              <a:t>PBE – standard DFT functional that approximates electron interactions</a:t>
            </a:r>
          </a:p>
          <a:p>
            <a:r>
              <a:rPr lang="en-US" dirty="0"/>
              <a:t>HSE06 – more accurate, but more expensive functional (exact exchange)</a:t>
            </a:r>
          </a:p>
        </p:txBody>
      </p:sp>
    </p:spTree>
    <p:extLst>
      <p:ext uri="{BB962C8B-B14F-4D97-AF65-F5344CB8AC3E}">
        <p14:creationId xmlns:p14="http://schemas.microsoft.com/office/powerpoint/2010/main" val="3378024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6589-30CB-82CB-858C-1CCC155304B9}"/>
              </a:ext>
            </a:extLst>
          </p:cNvPr>
          <p:cNvSpPr>
            <a:spLocks noGrp="1"/>
          </p:cNvSpPr>
          <p:nvPr>
            <p:ph type="title"/>
          </p:nvPr>
        </p:nvSpPr>
        <p:spPr/>
        <p:txBody>
          <a:bodyPr/>
          <a:lstStyle/>
          <a:p>
            <a:r>
              <a:rPr lang="en-US" dirty="0"/>
              <a:t>Interstitial band-edge states drive metallization</a:t>
            </a:r>
          </a:p>
        </p:txBody>
      </p:sp>
      <p:pic>
        <p:nvPicPr>
          <p:cNvPr id="5" name="Picture 4">
            <a:extLst>
              <a:ext uri="{FF2B5EF4-FFF2-40B4-BE49-F238E27FC236}">
                <a16:creationId xmlns:a16="http://schemas.microsoft.com/office/drawing/2014/main" id="{9EFF295F-570C-C167-C4B6-072FBF2B1881}"/>
              </a:ext>
            </a:extLst>
          </p:cNvPr>
          <p:cNvPicPr>
            <a:picLocks noChangeAspect="1"/>
          </p:cNvPicPr>
          <p:nvPr/>
        </p:nvPicPr>
        <p:blipFill>
          <a:blip r:embed="rId2"/>
          <a:srcRect t="50436"/>
          <a:stretch>
            <a:fillRect/>
          </a:stretch>
        </p:blipFill>
        <p:spPr>
          <a:xfrm>
            <a:off x="4773590" y="2571750"/>
            <a:ext cx="4058710" cy="1835091"/>
          </a:xfrm>
          <a:prstGeom prst="rect">
            <a:avLst/>
          </a:prstGeom>
        </p:spPr>
      </p:pic>
      <p:pic>
        <p:nvPicPr>
          <p:cNvPr id="7" name="Picture 6">
            <a:extLst>
              <a:ext uri="{FF2B5EF4-FFF2-40B4-BE49-F238E27FC236}">
                <a16:creationId xmlns:a16="http://schemas.microsoft.com/office/drawing/2014/main" id="{3262B5E6-E4B9-5420-9ECB-C08469C67182}"/>
              </a:ext>
            </a:extLst>
          </p:cNvPr>
          <p:cNvPicPr>
            <a:picLocks noChangeAspect="1"/>
          </p:cNvPicPr>
          <p:nvPr/>
        </p:nvPicPr>
        <p:blipFill>
          <a:blip r:embed="rId2"/>
          <a:srcRect b="48247"/>
          <a:stretch>
            <a:fillRect/>
          </a:stretch>
        </p:blipFill>
        <p:spPr>
          <a:xfrm>
            <a:off x="111288" y="705966"/>
            <a:ext cx="4380374" cy="2068007"/>
          </a:xfrm>
          <a:prstGeom prst="rect">
            <a:avLst/>
          </a:prstGeom>
        </p:spPr>
      </p:pic>
      <p:sp>
        <p:nvSpPr>
          <p:cNvPr id="3" name="Slide Number Placeholder 2">
            <a:extLst>
              <a:ext uri="{FF2B5EF4-FFF2-40B4-BE49-F238E27FC236}">
                <a16:creationId xmlns:a16="http://schemas.microsoft.com/office/drawing/2014/main" id="{4BEDF65B-1C53-F63C-A1C3-12B0FDB684F3}"/>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31</a:t>
            </a:fld>
            <a:endParaRPr lang="en" dirty="0"/>
          </a:p>
        </p:txBody>
      </p:sp>
      <p:sp>
        <p:nvSpPr>
          <p:cNvPr id="6" name="TextBox 5">
            <a:extLst>
              <a:ext uri="{FF2B5EF4-FFF2-40B4-BE49-F238E27FC236}">
                <a16:creationId xmlns:a16="http://schemas.microsoft.com/office/drawing/2014/main" id="{1B37BD48-D6F0-F646-A3F2-DB07D3C9DC1E}"/>
              </a:ext>
            </a:extLst>
          </p:cNvPr>
          <p:cNvSpPr txBox="1"/>
          <p:nvPr/>
        </p:nvSpPr>
        <p:spPr>
          <a:xfrm>
            <a:off x="1576629" y="2773973"/>
            <a:ext cx="1449692" cy="369332"/>
          </a:xfrm>
          <a:prstGeom prst="rect">
            <a:avLst/>
          </a:prstGeom>
          <a:noFill/>
        </p:spPr>
        <p:txBody>
          <a:bodyPr wrap="none" rtlCol="0">
            <a:spAutoFit/>
          </a:bodyPr>
          <a:lstStyle/>
          <a:p>
            <a:r>
              <a:rPr lang="en-US" i="1" dirty="0"/>
              <a:t>B2n</a:t>
            </a:r>
            <a:r>
              <a:rPr lang="en-US" dirty="0"/>
              <a:t> 425 GPa</a:t>
            </a:r>
          </a:p>
        </p:txBody>
      </p:sp>
      <p:sp>
        <p:nvSpPr>
          <p:cNvPr id="8" name="TextBox 7">
            <a:extLst>
              <a:ext uri="{FF2B5EF4-FFF2-40B4-BE49-F238E27FC236}">
                <a16:creationId xmlns:a16="http://schemas.microsoft.com/office/drawing/2014/main" id="{CDDCD313-4A18-1706-1790-3F5DAA369339}"/>
              </a:ext>
            </a:extLst>
          </p:cNvPr>
          <p:cNvSpPr txBox="1"/>
          <p:nvPr/>
        </p:nvSpPr>
        <p:spPr>
          <a:xfrm>
            <a:off x="6219808" y="4402386"/>
            <a:ext cx="1640449" cy="369332"/>
          </a:xfrm>
          <a:prstGeom prst="rect">
            <a:avLst/>
          </a:prstGeom>
          <a:noFill/>
        </p:spPr>
        <p:txBody>
          <a:bodyPr wrap="none" rtlCol="0">
            <a:spAutoFit/>
          </a:bodyPr>
          <a:lstStyle/>
          <a:p>
            <a:r>
              <a:rPr lang="en-US" i="1" dirty="0"/>
              <a:t>Ama2</a:t>
            </a:r>
            <a:r>
              <a:rPr lang="en-US" dirty="0"/>
              <a:t> 400 GPa</a:t>
            </a:r>
          </a:p>
        </p:txBody>
      </p:sp>
      <p:sp>
        <p:nvSpPr>
          <p:cNvPr id="9" name="TextBox 8">
            <a:extLst>
              <a:ext uri="{FF2B5EF4-FFF2-40B4-BE49-F238E27FC236}">
                <a16:creationId xmlns:a16="http://schemas.microsoft.com/office/drawing/2014/main" id="{494A4696-FAA9-1502-5FCF-67B42B4BD912}"/>
              </a:ext>
            </a:extLst>
          </p:cNvPr>
          <p:cNvSpPr txBox="1"/>
          <p:nvPr/>
        </p:nvSpPr>
        <p:spPr>
          <a:xfrm>
            <a:off x="4773590" y="1017076"/>
            <a:ext cx="3974579" cy="923330"/>
          </a:xfrm>
          <a:prstGeom prst="rect">
            <a:avLst/>
          </a:prstGeom>
          <a:noFill/>
        </p:spPr>
        <p:txBody>
          <a:bodyPr wrap="square" rtlCol="0">
            <a:spAutoFit/>
          </a:bodyPr>
          <a:lstStyle/>
          <a:p>
            <a:r>
              <a:rPr lang="en-US" dirty="0"/>
              <a:t>In B2n, conduction band minimum forms lobes that bridge neighboring molecules through dense 3D lattice</a:t>
            </a:r>
          </a:p>
        </p:txBody>
      </p:sp>
      <p:sp>
        <p:nvSpPr>
          <p:cNvPr id="10" name="TextBox 9">
            <a:extLst>
              <a:ext uri="{FF2B5EF4-FFF2-40B4-BE49-F238E27FC236}">
                <a16:creationId xmlns:a16="http://schemas.microsoft.com/office/drawing/2014/main" id="{A647F2A6-1E8B-8A3E-7BA7-38BE2DB78A65}"/>
              </a:ext>
            </a:extLst>
          </p:cNvPr>
          <p:cNvSpPr txBox="1"/>
          <p:nvPr/>
        </p:nvSpPr>
        <p:spPr>
          <a:xfrm>
            <a:off x="517083" y="3396209"/>
            <a:ext cx="3974579" cy="923330"/>
          </a:xfrm>
          <a:prstGeom prst="rect">
            <a:avLst/>
          </a:prstGeom>
          <a:noFill/>
        </p:spPr>
        <p:txBody>
          <a:bodyPr wrap="square" rtlCol="0">
            <a:spAutoFit/>
          </a:bodyPr>
          <a:lstStyle/>
          <a:p>
            <a:r>
              <a:rPr lang="en-US" dirty="0"/>
              <a:t>In Ama2, layered geometry channels charge into sheet-like pathways between molecular layers</a:t>
            </a:r>
          </a:p>
        </p:txBody>
      </p:sp>
      <p:pic>
        <p:nvPicPr>
          <p:cNvPr id="11" name="Picture 10">
            <a:extLst>
              <a:ext uri="{FF2B5EF4-FFF2-40B4-BE49-F238E27FC236}">
                <a16:creationId xmlns:a16="http://schemas.microsoft.com/office/drawing/2014/main" id="{E5E70B3D-EC4F-2347-950D-6D5D7DF009F3}"/>
              </a:ext>
            </a:extLst>
          </p:cNvPr>
          <p:cNvPicPr>
            <a:picLocks noChangeAspect="1"/>
          </p:cNvPicPr>
          <p:nvPr/>
        </p:nvPicPr>
        <p:blipFill>
          <a:blip r:embed="rId3"/>
          <a:stretch>
            <a:fillRect/>
          </a:stretch>
        </p:blipFill>
        <p:spPr>
          <a:xfrm>
            <a:off x="4652340" y="2571750"/>
            <a:ext cx="323075" cy="266537"/>
          </a:xfrm>
          <a:prstGeom prst="rect">
            <a:avLst/>
          </a:prstGeom>
        </p:spPr>
      </p:pic>
      <p:pic>
        <p:nvPicPr>
          <p:cNvPr id="12" name="Picture 11">
            <a:extLst>
              <a:ext uri="{FF2B5EF4-FFF2-40B4-BE49-F238E27FC236}">
                <a16:creationId xmlns:a16="http://schemas.microsoft.com/office/drawing/2014/main" id="{2CBDF105-66DF-F4D9-F342-2CD6C0CC8237}"/>
              </a:ext>
            </a:extLst>
          </p:cNvPr>
          <p:cNvPicPr>
            <a:picLocks noChangeAspect="1"/>
          </p:cNvPicPr>
          <p:nvPr/>
        </p:nvPicPr>
        <p:blipFill>
          <a:blip r:embed="rId3"/>
          <a:stretch>
            <a:fillRect/>
          </a:stretch>
        </p:blipFill>
        <p:spPr>
          <a:xfrm>
            <a:off x="6795014" y="2571750"/>
            <a:ext cx="291925" cy="240838"/>
          </a:xfrm>
          <a:prstGeom prst="rect">
            <a:avLst/>
          </a:prstGeom>
        </p:spPr>
      </p:pic>
      <p:pic>
        <p:nvPicPr>
          <p:cNvPr id="13" name="Picture 12">
            <a:extLst>
              <a:ext uri="{FF2B5EF4-FFF2-40B4-BE49-F238E27FC236}">
                <a16:creationId xmlns:a16="http://schemas.microsoft.com/office/drawing/2014/main" id="{538E564C-9A89-EB18-AB26-A6E953E760F4}"/>
              </a:ext>
            </a:extLst>
          </p:cNvPr>
          <p:cNvPicPr>
            <a:picLocks noChangeAspect="1"/>
          </p:cNvPicPr>
          <p:nvPr/>
        </p:nvPicPr>
        <p:blipFill>
          <a:blip r:embed="rId3"/>
          <a:stretch>
            <a:fillRect/>
          </a:stretch>
        </p:blipFill>
        <p:spPr>
          <a:xfrm>
            <a:off x="2301475" y="776238"/>
            <a:ext cx="291925" cy="240838"/>
          </a:xfrm>
          <a:prstGeom prst="rect">
            <a:avLst/>
          </a:prstGeom>
        </p:spPr>
      </p:pic>
      <p:pic>
        <p:nvPicPr>
          <p:cNvPr id="14" name="Picture 13">
            <a:extLst>
              <a:ext uri="{FF2B5EF4-FFF2-40B4-BE49-F238E27FC236}">
                <a16:creationId xmlns:a16="http://schemas.microsoft.com/office/drawing/2014/main" id="{8F1A5115-5B4C-6DE7-9DE5-532832C28F13}"/>
              </a:ext>
            </a:extLst>
          </p:cNvPr>
          <p:cNvPicPr>
            <a:picLocks noChangeAspect="1"/>
          </p:cNvPicPr>
          <p:nvPr/>
        </p:nvPicPr>
        <p:blipFill>
          <a:blip r:embed="rId3"/>
          <a:stretch>
            <a:fillRect/>
          </a:stretch>
        </p:blipFill>
        <p:spPr>
          <a:xfrm>
            <a:off x="49269" y="790121"/>
            <a:ext cx="291925" cy="240838"/>
          </a:xfrm>
          <a:prstGeom prst="rect">
            <a:avLst/>
          </a:prstGeom>
        </p:spPr>
      </p:pic>
    </p:spTree>
    <p:extLst>
      <p:ext uri="{BB962C8B-B14F-4D97-AF65-F5344CB8AC3E}">
        <p14:creationId xmlns:p14="http://schemas.microsoft.com/office/powerpoint/2010/main" val="1727821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9324B-CB35-C869-9597-F3480BFE7F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AE807F-09E5-409A-F506-6FB5BAD4B7DD}"/>
              </a:ext>
            </a:extLst>
          </p:cNvPr>
          <p:cNvSpPr/>
          <p:nvPr/>
        </p:nvSpPr>
        <p:spPr>
          <a:xfrm>
            <a:off x="3823547" y="1319453"/>
            <a:ext cx="4683760" cy="205231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lgn="ctr"/>
            <a:r>
              <a:rPr lang="en-US" sz="3200" b="1" dirty="0"/>
              <a:t>Topic 3: Machine learning assisted materials discovery</a:t>
            </a:r>
          </a:p>
        </p:txBody>
      </p:sp>
      <p:sp>
        <p:nvSpPr>
          <p:cNvPr id="6" name="TextBox 5">
            <a:extLst>
              <a:ext uri="{FF2B5EF4-FFF2-40B4-BE49-F238E27FC236}">
                <a16:creationId xmlns:a16="http://schemas.microsoft.com/office/drawing/2014/main" id="{33329F97-3B68-CD71-27B4-5CEC29EF2C42}"/>
              </a:ext>
            </a:extLst>
          </p:cNvPr>
          <p:cNvSpPr txBox="1"/>
          <p:nvPr/>
        </p:nvSpPr>
        <p:spPr>
          <a:xfrm>
            <a:off x="2169160" y="4213265"/>
            <a:ext cx="4805680" cy="369332"/>
          </a:xfrm>
          <a:prstGeom prst="rect">
            <a:avLst/>
          </a:prstGeom>
          <a:noFill/>
        </p:spPr>
        <p:txBody>
          <a:bodyPr wrap="square">
            <a:spAutoFit/>
          </a:bodyPr>
          <a:lstStyle/>
          <a:p>
            <a:r>
              <a:rPr lang="en-US" dirty="0"/>
              <a:t>Sun, Ellis, et al. JACS 2025, 147, 40407–40419.</a:t>
            </a:r>
          </a:p>
        </p:txBody>
      </p:sp>
      <p:pic>
        <p:nvPicPr>
          <p:cNvPr id="3" name="Picture 2">
            <a:extLst>
              <a:ext uri="{FF2B5EF4-FFF2-40B4-BE49-F238E27FC236}">
                <a16:creationId xmlns:a16="http://schemas.microsoft.com/office/drawing/2014/main" id="{844E9352-EC8F-D434-55D9-C4ED59032B18}"/>
              </a:ext>
            </a:extLst>
          </p:cNvPr>
          <p:cNvPicPr>
            <a:picLocks noChangeAspect="1"/>
          </p:cNvPicPr>
          <p:nvPr/>
        </p:nvPicPr>
        <p:blipFill>
          <a:blip r:embed="rId3"/>
          <a:stretch>
            <a:fillRect/>
          </a:stretch>
        </p:blipFill>
        <p:spPr>
          <a:xfrm>
            <a:off x="411558" y="191571"/>
            <a:ext cx="3025140" cy="4023230"/>
          </a:xfrm>
          <a:prstGeom prst="rect">
            <a:avLst/>
          </a:prstGeom>
        </p:spPr>
      </p:pic>
      <p:sp>
        <p:nvSpPr>
          <p:cNvPr id="2" name="Slide Number Placeholder 1">
            <a:extLst>
              <a:ext uri="{FF2B5EF4-FFF2-40B4-BE49-F238E27FC236}">
                <a16:creationId xmlns:a16="http://schemas.microsoft.com/office/drawing/2014/main" id="{62AC645F-2E9C-67DA-6D7D-1DFD39545299}"/>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32</a:t>
            </a:fld>
            <a:endParaRPr lang="en" dirty="0"/>
          </a:p>
        </p:txBody>
      </p:sp>
      <p:sp>
        <p:nvSpPr>
          <p:cNvPr id="5" name="TextBox 4">
            <a:extLst>
              <a:ext uri="{FF2B5EF4-FFF2-40B4-BE49-F238E27FC236}">
                <a16:creationId xmlns:a16="http://schemas.microsoft.com/office/drawing/2014/main" id="{F1600A13-5081-7EB2-D257-A77BF72D4119}"/>
              </a:ext>
            </a:extLst>
          </p:cNvPr>
          <p:cNvSpPr txBox="1"/>
          <p:nvPr/>
        </p:nvSpPr>
        <p:spPr>
          <a:xfrm>
            <a:off x="3344333" y="48006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C0F8865-25A3-896C-2871-0B15EBDC6192}"/>
              </a:ext>
            </a:extLst>
          </p:cNvPr>
          <p:cNvSpPr txBox="1"/>
          <p:nvPr/>
        </p:nvSpPr>
        <p:spPr>
          <a:xfrm>
            <a:off x="2169160" y="4582597"/>
            <a:ext cx="4805680" cy="369332"/>
          </a:xfrm>
          <a:prstGeom prst="rect">
            <a:avLst/>
          </a:prstGeom>
          <a:noFill/>
        </p:spPr>
        <p:txBody>
          <a:bodyPr wrap="square">
            <a:spAutoFit/>
          </a:bodyPr>
          <a:lstStyle/>
          <a:p>
            <a:r>
              <a:rPr lang="en-US" dirty="0"/>
              <a:t>Ellis, Miao. </a:t>
            </a:r>
            <a:r>
              <a:rPr lang="en-US" i="1" dirty="0"/>
              <a:t>PRX Intelligence</a:t>
            </a:r>
            <a:r>
              <a:rPr lang="en-US" dirty="0"/>
              <a:t>, submitted.</a:t>
            </a:r>
          </a:p>
        </p:txBody>
      </p:sp>
    </p:spTree>
    <p:extLst>
      <p:ext uri="{BB962C8B-B14F-4D97-AF65-F5344CB8AC3E}">
        <p14:creationId xmlns:p14="http://schemas.microsoft.com/office/powerpoint/2010/main" val="3552495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3BC18-9392-A44C-5FEC-CE29205D1DB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CA1C6AC-B90C-4806-2B1F-EC246EE28C3F}"/>
              </a:ext>
            </a:extLst>
          </p:cNvPr>
          <p:cNvSpPr/>
          <p:nvPr/>
        </p:nvSpPr>
        <p:spPr>
          <a:xfrm>
            <a:off x="805084" y="2171700"/>
            <a:ext cx="7533832" cy="8001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Chemical-template guided superhydride discovery</a:t>
            </a:r>
          </a:p>
        </p:txBody>
      </p:sp>
      <p:sp>
        <p:nvSpPr>
          <p:cNvPr id="2" name="Slide Number Placeholder 1">
            <a:extLst>
              <a:ext uri="{FF2B5EF4-FFF2-40B4-BE49-F238E27FC236}">
                <a16:creationId xmlns:a16="http://schemas.microsoft.com/office/drawing/2014/main" id="{AD807A7D-BDCD-108C-CF7D-65CFC471674F}"/>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33</a:t>
            </a:fld>
            <a:endParaRPr lang="en" dirty="0"/>
          </a:p>
        </p:txBody>
      </p:sp>
    </p:spTree>
    <p:extLst>
      <p:ext uri="{BB962C8B-B14F-4D97-AF65-F5344CB8AC3E}">
        <p14:creationId xmlns:p14="http://schemas.microsoft.com/office/powerpoint/2010/main" val="3689216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F1B05-7E88-ADE6-D42D-613D94671E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BD536-9E61-F7AC-CD15-7A66AB567C7E}"/>
              </a:ext>
            </a:extLst>
          </p:cNvPr>
          <p:cNvSpPr>
            <a:spLocks noGrp="1"/>
          </p:cNvSpPr>
          <p:nvPr>
            <p:ph type="title"/>
          </p:nvPr>
        </p:nvSpPr>
        <p:spPr/>
        <p:txBody>
          <a:bodyPr/>
          <a:lstStyle/>
          <a:p>
            <a:r>
              <a:rPr lang="en-US" dirty="0"/>
              <a:t>The ELF predicts superhydride formation </a:t>
            </a:r>
          </a:p>
        </p:txBody>
      </p:sp>
      <p:pic>
        <p:nvPicPr>
          <p:cNvPr id="4" name="Picture 3" descr="A black numbers and a white background&#10;&#10;AI-generated content may be incorrect.">
            <a:extLst>
              <a:ext uri="{FF2B5EF4-FFF2-40B4-BE49-F238E27FC236}">
                <a16:creationId xmlns:a16="http://schemas.microsoft.com/office/drawing/2014/main" id="{A34050EE-A02D-7CD2-C064-000D5DA29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86" y="1996460"/>
            <a:ext cx="2197076" cy="642894"/>
          </a:xfrm>
          <a:prstGeom prst="rect">
            <a:avLst/>
          </a:prstGeom>
        </p:spPr>
      </p:pic>
      <p:pic>
        <p:nvPicPr>
          <p:cNvPr id="3" name="Picture 6">
            <a:extLst>
              <a:ext uri="{FF2B5EF4-FFF2-40B4-BE49-F238E27FC236}">
                <a16:creationId xmlns:a16="http://schemas.microsoft.com/office/drawing/2014/main" id="{96D3C8FA-4ACC-CFD0-1BE1-F86C836DB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216" y="862615"/>
            <a:ext cx="4280998" cy="3281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9D50F8-6565-9520-4FD3-F3BC73108DFD}"/>
              </a:ext>
            </a:extLst>
          </p:cNvPr>
          <p:cNvSpPr txBox="1"/>
          <p:nvPr/>
        </p:nvSpPr>
        <p:spPr>
          <a:xfrm>
            <a:off x="311700" y="931194"/>
            <a:ext cx="4074504" cy="3693319"/>
          </a:xfrm>
          <a:prstGeom prst="rect">
            <a:avLst/>
          </a:prstGeom>
          <a:noFill/>
        </p:spPr>
        <p:txBody>
          <a:bodyPr wrap="square" rtlCol="0">
            <a:spAutoFit/>
          </a:bodyPr>
          <a:lstStyle/>
          <a:p>
            <a:r>
              <a:rPr lang="en-US" dirty="0"/>
              <a:t>Electron localization function (ELF) compares local kinetic energy density to a homogeneous gas</a:t>
            </a:r>
          </a:p>
          <a:p>
            <a:endParaRPr lang="en-US" dirty="0"/>
          </a:p>
          <a:p>
            <a:endParaRPr lang="en-US" dirty="0"/>
          </a:p>
          <a:p>
            <a:endParaRPr lang="en-US" dirty="0"/>
          </a:p>
          <a:p>
            <a:endParaRPr lang="en-US" dirty="0"/>
          </a:p>
          <a:p>
            <a:r>
              <a:rPr lang="en-US" dirty="0"/>
              <a:t>High value = localized electrons </a:t>
            </a:r>
          </a:p>
          <a:p>
            <a:r>
              <a:rPr lang="en-US" dirty="0"/>
              <a:t>Low value = delocalization</a:t>
            </a:r>
          </a:p>
          <a:p>
            <a:endParaRPr lang="en-US" dirty="0"/>
          </a:p>
          <a:p>
            <a:r>
              <a:rPr lang="en-US" b="1" dirty="0"/>
              <a:t>Hydrogen atoms assemble in interstitial sites with high electron localization</a:t>
            </a:r>
          </a:p>
        </p:txBody>
      </p:sp>
      <p:sp>
        <p:nvSpPr>
          <p:cNvPr id="14" name="TextBox 13">
            <a:extLst>
              <a:ext uri="{FF2B5EF4-FFF2-40B4-BE49-F238E27FC236}">
                <a16:creationId xmlns:a16="http://schemas.microsoft.com/office/drawing/2014/main" id="{3036BA1F-3BC0-8501-F97C-B2725266594F}"/>
              </a:ext>
            </a:extLst>
          </p:cNvPr>
          <p:cNvSpPr txBox="1"/>
          <p:nvPr/>
        </p:nvSpPr>
        <p:spPr>
          <a:xfrm>
            <a:off x="4637664" y="4143726"/>
            <a:ext cx="3410101" cy="338554"/>
          </a:xfrm>
          <a:prstGeom prst="rect">
            <a:avLst/>
          </a:prstGeom>
          <a:noFill/>
        </p:spPr>
        <p:txBody>
          <a:bodyPr wrap="none" rtlCol="0">
            <a:spAutoFit/>
          </a:bodyPr>
          <a:lstStyle/>
          <a:p>
            <a:r>
              <a:rPr lang="en-US" sz="1600" dirty="0"/>
              <a:t>Sun &amp; Miao, </a:t>
            </a:r>
            <a:r>
              <a:rPr lang="en-US" sz="1600" i="1" dirty="0"/>
              <a:t>Chem</a:t>
            </a:r>
            <a:r>
              <a:rPr lang="en-US" sz="1600" dirty="0"/>
              <a:t> </a:t>
            </a:r>
            <a:r>
              <a:rPr lang="en-US" sz="1600" b="1" dirty="0"/>
              <a:t>2023</a:t>
            </a:r>
            <a:r>
              <a:rPr lang="en-US" sz="1600" dirty="0"/>
              <a:t>, </a:t>
            </a:r>
            <a:r>
              <a:rPr lang="en-US" sz="1600" i="1" dirty="0"/>
              <a:t>9</a:t>
            </a:r>
            <a:r>
              <a:rPr lang="en-US" sz="1600" dirty="0"/>
              <a:t>, 443–459.</a:t>
            </a:r>
          </a:p>
        </p:txBody>
      </p:sp>
      <p:pic>
        <p:nvPicPr>
          <p:cNvPr id="16" name="Picture 15">
            <a:extLst>
              <a:ext uri="{FF2B5EF4-FFF2-40B4-BE49-F238E27FC236}">
                <a16:creationId xmlns:a16="http://schemas.microsoft.com/office/drawing/2014/main" id="{74D65508-B8E8-3C03-517D-B4E77F6CE7C9}"/>
              </a:ext>
            </a:extLst>
          </p:cNvPr>
          <p:cNvPicPr>
            <a:picLocks noChangeAspect="1"/>
          </p:cNvPicPr>
          <p:nvPr/>
        </p:nvPicPr>
        <p:blipFill>
          <a:blip r:embed="rId4"/>
          <a:stretch>
            <a:fillRect/>
          </a:stretch>
        </p:blipFill>
        <p:spPr>
          <a:xfrm>
            <a:off x="4033332" y="691728"/>
            <a:ext cx="381000" cy="381000"/>
          </a:xfrm>
          <a:prstGeom prst="rect">
            <a:avLst/>
          </a:prstGeom>
        </p:spPr>
      </p:pic>
      <p:pic>
        <p:nvPicPr>
          <p:cNvPr id="17" name="Picture 16">
            <a:extLst>
              <a:ext uri="{FF2B5EF4-FFF2-40B4-BE49-F238E27FC236}">
                <a16:creationId xmlns:a16="http://schemas.microsoft.com/office/drawing/2014/main" id="{4AC3E26B-2C3B-5FD1-A11C-C7B751A3C1DE}"/>
              </a:ext>
            </a:extLst>
          </p:cNvPr>
          <p:cNvPicPr>
            <a:picLocks noChangeAspect="1"/>
          </p:cNvPicPr>
          <p:nvPr/>
        </p:nvPicPr>
        <p:blipFill>
          <a:blip r:embed="rId4"/>
          <a:stretch>
            <a:fillRect/>
          </a:stretch>
        </p:blipFill>
        <p:spPr>
          <a:xfrm>
            <a:off x="4188978" y="1883783"/>
            <a:ext cx="225354" cy="225354"/>
          </a:xfrm>
          <a:prstGeom prst="rect">
            <a:avLst/>
          </a:prstGeom>
        </p:spPr>
      </p:pic>
      <p:pic>
        <p:nvPicPr>
          <p:cNvPr id="18" name="Picture 17">
            <a:extLst>
              <a:ext uri="{FF2B5EF4-FFF2-40B4-BE49-F238E27FC236}">
                <a16:creationId xmlns:a16="http://schemas.microsoft.com/office/drawing/2014/main" id="{C540CE3C-E8EE-5C5E-5368-79302B87D73F}"/>
              </a:ext>
            </a:extLst>
          </p:cNvPr>
          <p:cNvPicPr>
            <a:picLocks noChangeAspect="1"/>
          </p:cNvPicPr>
          <p:nvPr/>
        </p:nvPicPr>
        <p:blipFill>
          <a:blip r:embed="rId4"/>
          <a:stretch>
            <a:fillRect/>
          </a:stretch>
        </p:blipFill>
        <p:spPr>
          <a:xfrm>
            <a:off x="4160850" y="3002971"/>
            <a:ext cx="225354" cy="225354"/>
          </a:xfrm>
          <a:prstGeom prst="rect">
            <a:avLst/>
          </a:prstGeom>
        </p:spPr>
      </p:pic>
      <p:sp>
        <p:nvSpPr>
          <p:cNvPr id="6" name="Slide Number Placeholder 5">
            <a:extLst>
              <a:ext uri="{FF2B5EF4-FFF2-40B4-BE49-F238E27FC236}">
                <a16:creationId xmlns:a16="http://schemas.microsoft.com/office/drawing/2014/main" id="{EA0D5AF0-0273-C514-CE78-B3655F45B545}"/>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34</a:t>
            </a:fld>
            <a:endParaRPr lang="en" dirty="0"/>
          </a:p>
        </p:txBody>
      </p:sp>
    </p:spTree>
    <p:extLst>
      <p:ext uri="{BB962C8B-B14F-4D97-AF65-F5344CB8AC3E}">
        <p14:creationId xmlns:p14="http://schemas.microsoft.com/office/powerpoint/2010/main" val="90101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42C4-0B2B-FBBA-C1B6-0ACCE1FEED7B}"/>
              </a:ext>
            </a:extLst>
          </p:cNvPr>
          <p:cNvSpPr>
            <a:spLocks noGrp="1"/>
          </p:cNvSpPr>
          <p:nvPr>
            <p:ph type="title"/>
          </p:nvPr>
        </p:nvSpPr>
        <p:spPr/>
        <p:txBody>
          <a:bodyPr/>
          <a:lstStyle/>
          <a:p>
            <a:r>
              <a:rPr lang="en-US" dirty="0"/>
              <a:t>Chemical template-based discovery workflow</a:t>
            </a:r>
          </a:p>
        </p:txBody>
      </p:sp>
      <p:pic>
        <p:nvPicPr>
          <p:cNvPr id="8" name="Picture 7">
            <a:extLst>
              <a:ext uri="{FF2B5EF4-FFF2-40B4-BE49-F238E27FC236}">
                <a16:creationId xmlns:a16="http://schemas.microsoft.com/office/drawing/2014/main" id="{CB1E8D9C-F3BC-0FB4-02E3-6FF9F72BC75C}"/>
              </a:ext>
            </a:extLst>
          </p:cNvPr>
          <p:cNvPicPr>
            <a:picLocks noChangeAspect="1"/>
          </p:cNvPicPr>
          <p:nvPr/>
        </p:nvPicPr>
        <p:blipFill>
          <a:blip r:embed="rId3"/>
          <a:stretch>
            <a:fillRect/>
          </a:stretch>
        </p:blipFill>
        <p:spPr>
          <a:xfrm>
            <a:off x="1146933" y="857696"/>
            <a:ext cx="6510097" cy="2817395"/>
          </a:xfrm>
          <a:prstGeom prst="rect">
            <a:avLst/>
          </a:prstGeom>
        </p:spPr>
      </p:pic>
      <p:sp>
        <p:nvSpPr>
          <p:cNvPr id="9" name="TextBox 8">
            <a:extLst>
              <a:ext uri="{FF2B5EF4-FFF2-40B4-BE49-F238E27FC236}">
                <a16:creationId xmlns:a16="http://schemas.microsoft.com/office/drawing/2014/main" id="{9C7538C6-0665-5E90-5E67-426899018851}"/>
              </a:ext>
            </a:extLst>
          </p:cNvPr>
          <p:cNvSpPr txBox="1"/>
          <p:nvPr/>
        </p:nvSpPr>
        <p:spPr>
          <a:xfrm>
            <a:off x="421342" y="3980855"/>
            <a:ext cx="8126310" cy="923330"/>
          </a:xfrm>
          <a:prstGeom prst="rect">
            <a:avLst/>
          </a:prstGeom>
          <a:noFill/>
        </p:spPr>
        <p:txBody>
          <a:bodyPr wrap="square" rtlCol="0">
            <a:spAutoFit/>
          </a:bodyPr>
          <a:lstStyle/>
          <a:p>
            <a:pPr algn="just"/>
            <a:r>
              <a:rPr lang="en-US" b="1" dirty="0"/>
              <a:t>Using the chemical template theory and corresponding 2-step approach greatly reduces the search space and makes superhydride discovery more efficient.</a:t>
            </a:r>
          </a:p>
        </p:txBody>
      </p:sp>
      <p:sp>
        <p:nvSpPr>
          <p:cNvPr id="3" name="Slide Number Placeholder 2">
            <a:extLst>
              <a:ext uri="{FF2B5EF4-FFF2-40B4-BE49-F238E27FC236}">
                <a16:creationId xmlns:a16="http://schemas.microsoft.com/office/drawing/2014/main" id="{32100C9C-4343-79E2-31A0-97395EE7AD52}"/>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35</a:t>
            </a:fld>
            <a:endParaRPr lang="en" dirty="0"/>
          </a:p>
        </p:txBody>
      </p:sp>
    </p:spTree>
    <p:extLst>
      <p:ext uri="{BB962C8B-B14F-4D97-AF65-F5344CB8AC3E}">
        <p14:creationId xmlns:p14="http://schemas.microsoft.com/office/powerpoint/2010/main" val="3153536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5801-6BA3-4859-CE06-038458352464}"/>
              </a:ext>
            </a:extLst>
          </p:cNvPr>
          <p:cNvSpPr>
            <a:spLocks noGrp="1"/>
          </p:cNvSpPr>
          <p:nvPr>
            <p:ph type="title"/>
          </p:nvPr>
        </p:nvSpPr>
        <p:spPr/>
        <p:txBody>
          <a:bodyPr>
            <a:normAutofit/>
          </a:bodyPr>
          <a:lstStyle/>
          <a:p>
            <a:r>
              <a:rPr lang="en-US" dirty="0"/>
              <a:t>Predicting formation energy from metal templates</a:t>
            </a:r>
          </a:p>
        </p:txBody>
      </p:sp>
      <p:pic>
        <p:nvPicPr>
          <p:cNvPr id="4" name="Picture 3">
            <a:extLst>
              <a:ext uri="{FF2B5EF4-FFF2-40B4-BE49-F238E27FC236}">
                <a16:creationId xmlns:a16="http://schemas.microsoft.com/office/drawing/2014/main" id="{1F201831-9357-12AE-4690-63F73C08CC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71" y="766633"/>
            <a:ext cx="8947657" cy="2974723"/>
          </a:xfrm>
          <a:prstGeom prst="rect">
            <a:avLst/>
          </a:prstGeom>
        </p:spPr>
      </p:pic>
      <p:sp>
        <p:nvSpPr>
          <p:cNvPr id="6" name="TextBox 5">
            <a:extLst>
              <a:ext uri="{FF2B5EF4-FFF2-40B4-BE49-F238E27FC236}">
                <a16:creationId xmlns:a16="http://schemas.microsoft.com/office/drawing/2014/main" id="{2521D09E-9615-54CF-9693-79C87CBA10EF}"/>
              </a:ext>
            </a:extLst>
          </p:cNvPr>
          <p:cNvSpPr txBox="1"/>
          <p:nvPr/>
        </p:nvSpPr>
        <p:spPr>
          <a:xfrm>
            <a:off x="994088" y="3714132"/>
            <a:ext cx="238100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Step </a:t>
            </a:r>
            <a:r>
              <a:rPr lang="en-US" altLang="zh-CN" sz="2000" dirty="0">
                <a:latin typeface="Arial" panose="020B0604020202020204" pitchFamily="34" charset="0"/>
                <a:cs typeface="Arial" panose="020B0604020202020204" pitchFamily="34" charset="0"/>
              </a:rPr>
              <a:t>1.</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training set preparation (DFT)</a:t>
            </a: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29B65E-4E2D-52E4-7839-9A69871C777D}"/>
              </a:ext>
            </a:extLst>
          </p:cNvPr>
          <p:cNvSpPr txBox="1"/>
          <p:nvPr/>
        </p:nvSpPr>
        <p:spPr>
          <a:xfrm>
            <a:off x="4072516" y="3741356"/>
            <a:ext cx="1996687"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Step 2</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feature engineering</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5ED1341-64AC-9BC2-5541-DC6F6A6F770B}"/>
              </a:ext>
            </a:extLst>
          </p:cNvPr>
          <p:cNvSpPr txBox="1"/>
          <p:nvPr/>
        </p:nvSpPr>
        <p:spPr>
          <a:xfrm>
            <a:off x="6559172" y="3741356"/>
            <a:ext cx="1996687"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Step 3</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ML model training</a:t>
            </a:r>
            <a:endParaRPr lang="en-US" sz="20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30513233-6E85-6A1E-3E90-F02326D4579E}"/>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36</a:t>
            </a:fld>
            <a:endParaRPr lang="en" dirty="0"/>
          </a:p>
        </p:txBody>
      </p:sp>
    </p:spTree>
    <p:extLst>
      <p:ext uri="{BB962C8B-B14F-4D97-AF65-F5344CB8AC3E}">
        <p14:creationId xmlns:p14="http://schemas.microsoft.com/office/powerpoint/2010/main" val="244035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A8CF-A133-250F-62FB-895A36D39C21}"/>
              </a:ext>
            </a:extLst>
          </p:cNvPr>
          <p:cNvSpPr>
            <a:spLocks noGrp="1"/>
          </p:cNvSpPr>
          <p:nvPr>
            <p:ph type="title"/>
          </p:nvPr>
        </p:nvSpPr>
        <p:spPr/>
        <p:txBody>
          <a:bodyPr/>
          <a:lstStyle/>
          <a:p>
            <a:r>
              <a:rPr lang="en-US" dirty="0"/>
              <a:t>Screening metal lattices for promising candidates</a:t>
            </a:r>
          </a:p>
        </p:txBody>
      </p:sp>
      <p:pic>
        <p:nvPicPr>
          <p:cNvPr id="4" name="Picture 3">
            <a:extLst>
              <a:ext uri="{FF2B5EF4-FFF2-40B4-BE49-F238E27FC236}">
                <a16:creationId xmlns:a16="http://schemas.microsoft.com/office/drawing/2014/main" id="{8EE6784D-486A-EDB3-FFF3-D12FAD88D6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4" y="637458"/>
            <a:ext cx="7446231" cy="3755948"/>
          </a:xfrm>
          <a:prstGeom prst="rect">
            <a:avLst/>
          </a:prstGeom>
        </p:spPr>
      </p:pic>
      <p:sp>
        <p:nvSpPr>
          <p:cNvPr id="5" name="TextBox 4">
            <a:extLst>
              <a:ext uri="{FF2B5EF4-FFF2-40B4-BE49-F238E27FC236}">
                <a16:creationId xmlns:a16="http://schemas.microsoft.com/office/drawing/2014/main" id="{30AE653B-F090-E975-C7A3-776EDE14979C}"/>
              </a:ext>
            </a:extLst>
          </p:cNvPr>
          <p:cNvSpPr txBox="1"/>
          <p:nvPr/>
        </p:nvSpPr>
        <p:spPr>
          <a:xfrm>
            <a:off x="7454745" y="861659"/>
            <a:ext cx="1584384"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Step 4</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metal lattice candidates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62288C4-3AC3-F9DD-A6F7-D85B12F7569E}"/>
              </a:ext>
            </a:extLst>
          </p:cNvPr>
          <p:cNvSpPr txBox="1"/>
          <p:nvPr/>
        </p:nvSpPr>
        <p:spPr>
          <a:xfrm>
            <a:off x="7454745" y="2571750"/>
            <a:ext cx="1584384"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Step 5</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metal lattice screening</a:t>
            </a:r>
            <a:endParaRPr lang="en-US" sz="20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56B771CA-9648-B2F1-D36C-7E92F931CB1F}"/>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37</a:t>
            </a:fld>
            <a:endParaRPr lang="en" dirty="0"/>
          </a:p>
        </p:txBody>
      </p:sp>
    </p:spTree>
    <p:extLst>
      <p:ext uri="{BB962C8B-B14F-4D97-AF65-F5344CB8AC3E}">
        <p14:creationId xmlns:p14="http://schemas.microsoft.com/office/powerpoint/2010/main" val="1230444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F97C-4EA1-D3D1-C005-BD660049ECBF}"/>
              </a:ext>
            </a:extLst>
          </p:cNvPr>
          <p:cNvSpPr>
            <a:spLocks noGrp="1"/>
          </p:cNvSpPr>
          <p:nvPr>
            <p:ph type="title"/>
          </p:nvPr>
        </p:nvSpPr>
        <p:spPr/>
        <p:txBody>
          <a:bodyPr/>
          <a:lstStyle/>
          <a:p>
            <a:r>
              <a:rPr lang="en-US" dirty="0"/>
              <a:t>Predicting new superhydride structures</a:t>
            </a:r>
          </a:p>
        </p:txBody>
      </p:sp>
      <p:pic>
        <p:nvPicPr>
          <p:cNvPr id="4" name="Picture 3">
            <a:extLst>
              <a:ext uri="{FF2B5EF4-FFF2-40B4-BE49-F238E27FC236}">
                <a16:creationId xmlns:a16="http://schemas.microsoft.com/office/drawing/2014/main" id="{26BAD3E2-F757-13C4-351A-7D5064D39B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31" y="676975"/>
            <a:ext cx="6631711" cy="3789549"/>
          </a:xfrm>
          <a:prstGeom prst="rect">
            <a:avLst/>
          </a:prstGeom>
        </p:spPr>
      </p:pic>
      <p:sp>
        <p:nvSpPr>
          <p:cNvPr id="5" name="TextBox 4">
            <a:extLst>
              <a:ext uri="{FF2B5EF4-FFF2-40B4-BE49-F238E27FC236}">
                <a16:creationId xmlns:a16="http://schemas.microsoft.com/office/drawing/2014/main" id="{863F7870-0592-D080-6E96-20AAD0E5D96E}"/>
              </a:ext>
            </a:extLst>
          </p:cNvPr>
          <p:cNvSpPr txBox="1"/>
          <p:nvPr/>
        </p:nvSpPr>
        <p:spPr>
          <a:xfrm>
            <a:off x="6764469" y="766633"/>
            <a:ext cx="220058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Step 6</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Search </a:t>
            </a:r>
            <a:r>
              <a:rPr lang="en-US" altLang="zh-CN" dirty="0" err="1">
                <a:latin typeface="Arial" panose="020B0604020202020204" pitchFamily="34" charset="0"/>
                <a:cs typeface="Arial" panose="020B0604020202020204" pitchFamily="34" charset="0"/>
              </a:rPr>
              <a:t>MH</a:t>
            </a:r>
            <a:r>
              <a:rPr lang="en-US" altLang="zh-CN" baseline="-25000" dirty="0" err="1">
                <a:latin typeface="Arial" panose="020B0604020202020204" pitchFamily="34" charset="0"/>
                <a:cs typeface="Arial" panose="020B0604020202020204" pitchFamily="34" charset="0"/>
              </a:rPr>
              <a:t>n</a:t>
            </a:r>
            <a:endParaRPr lang="en-US" baseline="-25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99292C-F7AF-BBAC-0A1C-AFCA6326203A}"/>
              </a:ext>
            </a:extLst>
          </p:cNvPr>
          <p:cNvSpPr txBox="1"/>
          <p:nvPr/>
        </p:nvSpPr>
        <p:spPr>
          <a:xfrm>
            <a:off x="6764469" y="1231583"/>
            <a:ext cx="2026417"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Workflow based on the chemical template </a:t>
            </a:r>
          </a:p>
        </p:txBody>
      </p:sp>
      <p:sp>
        <p:nvSpPr>
          <p:cNvPr id="7" name="TextBox 6">
            <a:extLst>
              <a:ext uri="{FF2B5EF4-FFF2-40B4-BE49-F238E27FC236}">
                <a16:creationId xmlns:a16="http://schemas.microsoft.com/office/drawing/2014/main" id="{05F06DCE-6DEB-9E7D-2ABE-E0D0F263F5EB}"/>
              </a:ext>
            </a:extLst>
          </p:cNvPr>
          <p:cNvSpPr txBox="1"/>
          <p:nvPr/>
        </p:nvSpPr>
        <p:spPr>
          <a:xfrm>
            <a:off x="6764469" y="2337600"/>
            <a:ext cx="2200587"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New structures will be transferred to other </a:t>
            </a:r>
            <a:r>
              <a:rPr lang="en-US" dirty="0" err="1">
                <a:latin typeface="Arial" panose="020B0604020202020204" pitchFamily="34" charset="0"/>
                <a:cs typeface="Arial" panose="020B0604020202020204" pitchFamily="34" charset="0"/>
              </a:rPr>
              <a:t>MH</a:t>
            </a:r>
            <a:r>
              <a:rPr lang="en-US" baseline="-25000" dirty="0" err="1">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 and SCC</a:t>
            </a:r>
          </a:p>
        </p:txBody>
      </p:sp>
      <p:sp>
        <p:nvSpPr>
          <p:cNvPr id="8" name="TextBox 7">
            <a:extLst>
              <a:ext uri="{FF2B5EF4-FFF2-40B4-BE49-F238E27FC236}">
                <a16:creationId xmlns:a16="http://schemas.microsoft.com/office/drawing/2014/main" id="{11BBE420-11CF-4430-73CE-388D66907368}"/>
              </a:ext>
            </a:extLst>
          </p:cNvPr>
          <p:cNvSpPr txBox="1"/>
          <p:nvPr/>
        </p:nvSpPr>
        <p:spPr>
          <a:xfrm>
            <a:off x="6764470" y="3443617"/>
            <a:ext cx="220058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Allows us to search complex </a:t>
            </a:r>
            <a:r>
              <a:rPr lang="en-US" dirty="0" err="1">
                <a:latin typeface="Arial" panose="020B0604020202020204" pitchFamily="34" charset="0"/>
                <a:cs typeface="Arial" panose="020B0604020202020204" pitchFamily="34" charset="0"/>
              </a:rPr>
              <a:t>MH</a:t>
            </a:r>
            <a:r>
              <a:rPr lang="en-US" baseline="-25000" dirty="0" err="1">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 with very large cells</a:t>
            </a:r>
          </a:p>
        </p:txBody>
      </p:sp>
      <p:sp>
        <p:nvSpPr>
          <p:cNvPr id="3" name="Slide Number Placeholder 2">
            <a:extLst>
              <a:ext uri="{FF2B5EF4-FFF2-40B4-BE49-F238E27FC236}">
                <a16:creationId xmlns:a16="http://schemas.microsoft.com/office/drawing/2014/main" id="{FCF361A9-23BA-1713-AB49-D17A96F7AEC3}"/>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38</a:t>
            </a:fld>
            <a:endParaRPr lang="en" dirty="0"/>
          </a:p>
        </p:txBody>
      </p:sp>
    </p:spTree>
    <p:extLst>
      <p:ext uri="{BB962C8B-B14F-4D97-AF65-F5344CB8AC3E}">
        <p14:creationId xmlns:p14="http://schemas.microsoft.com/office/powerpoint/2010/main" val="4052284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44B4-9114-4B00-C933-CC65FA4EB543}"/>
              </a:ext>
            </a:extLst>
          </p:cNvPr>
          <p:cNvSpPr>
            <a:spLocks noGrp="1"/>
          </p:cNvSpPr>
          <p:nvPr>
            <p:ph type="title"/>
          </p:nvPr>
        </p:nvSpPr>
        <p:spPr/>
        <p:txBody>
          <a:bodyPr/>
          <a:lstStyle/>
          <a:p>
            <a:r>
              <a:rPr lang="en-US" dirty="0"/>
              <a:t>Newly identified metal superhydrides</a:t>
            </a:r>
          </a:p>
        </p:txBody>
      </p:sp>
      <p:pic>
        <p:nvPicPr>
          <p:cNvPr id="4" name="Picture 3">
            <a:extLst>
              <a:ext uri="{FF2B5EF4-FFF2-40B4-BE49-F238E27FC236}">
                <a16:creationId xmlns:a16="http://schemas.microsoft.com/office/drawing/2014/main" id="{F711B260-465A-6EF9-18AC-46705815BA94}"/>
              </a:ext>
            </a:extLst>
          </p:cNvPr>
          <p:cNvPicPr>
            <a:picLocks noChangeAspect="1"/>
          </p:cNvPicPr>
          <p:nvPr/>
        </p:nvPicPr>
        <p:blipFill>
          <a:blip r:embed="rId2" cstate="screen">
            <a:extLst>
              <a:ext uri="{28A0092B-C50C-407E-A947-70E740481C1C}">
                <a14:useLocalDpi xmlns:a14="http://schemas.microsoft.com/office/drawing/2010/main"/>
              </a:ext>
            </a:extLst>
          </a:blip>
          <a:srcRect b="2563"/>
          <a:stretch>
            <a:fillRect/>
          </a:stretch>
        </p:blipFill>
        <p:spPr>
          <a:xfrm>
            <a:off x="311700" y="728126"/>
            <a:ext cx="6045771" cy="3687248"/>
          </a:xfrm>
          <a:prstGeom prst="rect">
            <a:avLst/>
          </a:prstGeom>
        </p:spPr>
      </p:pic>
      <p:pic>
        <p:nvPicPr>
          <p:cNvPr id="5" name="Picture 4">
            <a:extLst>
              <a:ext uri="{FF2B5EF4-FFF2-40B4-BE49-F238E27FC236}">
                <a16:creationId xmlns:a16="http://schemas.microsoft.com/office/drawing/2014/main" id="{17B48DA9-9492-D3C5-75E9-8B3F0DF14B41}"/>
              </a:ext>
            </a:extLst>
          </p:cNvPr>
          <p:cNvPicPr>
            <a:picLocks noChangeAspect="1"/>
          </p:cNvPicPr>
          <p:nvPr/>
        </p:nvPicPr>
        <p:blipFill>
          <a:blip r:embed="rId3"/>
          <a:stretch>
            <a:fillRect/>
          </a:stretch>
        </p:blipFill>
        <p:spPr>
          <a:xfrm>
            <a:off x="216807" y="783869"/>
            <a:ext cx="379516" cy="321129"/>
          </a:xfrm>
          <a:prstGeom prst="rect">
            <a:avLst/>
          </a:prstGeom>
        </p:spPr>
      </p:pic>
      <p:pic>
        <p:nvPicPr>
          <p:cNvPr id="6" name="Picture 5">
            <a:extLst>
              <a:ext uri="{FF2B5EF4-FFF2-40B4-BE49-F238E27FC236}">
                <a16:creationId xmlns:a16="http://schemas.microsoft.com/office/drawing/2014/main" id="{2D5000E5-65D9-9FAE-A3C1-7C2C58796EED}"/>
              </a:ext>
            </a:extLst>
          </p:cNvPr>
          <p:cNvPicPr>
            <a:picLocks noChangeAspect="1"/>
          </p:cNvPicPr>
          <p:nvPr/>
        </p:nvPicPr>
        <p:blipFill>
          <a:blip r:embed="rId3"/>
          <a:stretch>
            <a:fillRect/>
          </a:stretch>
        </p:blipFill>
        <p:spPr>
          <a:xfrm>
            <a:off x="2045607" y="693753"/>
            <a:ext cx="268136" cy="226884"/>
          </a:xfrm>
          <a:prstGeom prst="rect">
            <a:avLst/>
          </a:prstGeom>
        </p:spPr>
      </p:pic>
      <p:pic>
        <p:nvPicPr>
          <p:cNvPr id="7" name="Picture 6">
            <a:extLst>
              <a:ext uri="{FF2B5EF4-FFF2-40B4-BE49-F238E27FC236}">
                <a16:creationId xmlns:a16="http://schemas.microsoft.com/office/drawing/2014/main" id="{D95E363D-26F8-BABF-1E59-342DF8AE0BC2}"/>
              </a:ext>
            </a:extLst>
          </p:cNvPr>
          <p:cNvPicPr>
            <a:picLocks noChangeAspect="1"/>
          </p:cNvPicPr>
          <p:nvPr/>
        </p:nvPicPr>
        <p:blipFill>
          <a:blip r:embed="rId3"/>
          <a:stretch>
            <a:fillRect/>
          </a:stretch>
        </p:blipFill>
        <p:spPr>
          <a:xfrm>
            <a:off x="3283021" y="783869"/>
            <a:ext cx="268136" cy="226884"/>
          </a:xfrm>
          <a:prstGeom prst="rect">
            <a:avLst/>
          </a:prstGeom>
        </p:spPr>
      </p:pic>
      <p:pic>
        <p:nvPicPr>
          <p:cNvPr id="8" name="Picture 7">
            <a:extLst>
              <a:ext uri="{FF2B5EF4-FFF2-40B4-BE49-F238E27FC236}">
                <a16:creationId xmlns:a16="http://schemas.microsoft.com/office/drawing/2014/main" id="{CB672F78-55A5-D0A1-F303-37C2DF9672B5}"/>
              </a:ext>
            </a:extLst>
          </p:cNvPr>
          <p:cNvPicPr>
            <a:picLocks noChangeAspect="1"/>
          </p:cNvPicPr>
          <p:nvPr/>
        </p:nvPicPr>
        <p:blipFill>
          <a:blip r:embed="rId3"/>
          <a:stretch>
            <a:fillRect/>
          </a:stretch>
        </p:blipFill>
        <p:spPr>
          <a:xfrm>
            <a:off x="346700" y="2399093"/>
            <a:ext cx="268136" cy="226884"/>
          </a:xfrm>
          <a:prstGeom prst="rect">
            <a:avLst/>
          </a:prstGeom>
        </p:spPr>
      </p:pic>
      <p:pic>
        <p:nvPicPr>
          <p:cNvPr id="9" name="Picture 8">
            <a:extLst>
              <a:ext uri="{FF2B5EF4-FFF2-40B4-BE49-F238E27FC236}">
                <a16:creationId xmlns:a16="http://schemas.microsoft.com/office/drawing/2014/main" id="{0223E828-A99C-E584-0728-AE027699D026}"/>
              </a:ext>
            </a:extLst>
          </p:cNvPr>
          <p:cNvPicPr>
            <a:picLocks noChangeAspect="1"/>
          </p:cNvPicPr>
          <p:nvPr/>
        </p:nvPicPr>
        <p:blipFill>
          <a:blip r:embed="rId3"/>
          <a:stretch>
            <a:fillRect/>
          </a:stretch>
        </p:blipFill>
        <p:spPr>
          <a:xfrm>
            <a:off x="2179675" y="2399093"/>
            <a:ext cx="268136" cy="226884"/>
          </a:xfrm>
          <a:prstGeom prst="rect">
            <a:avLst/>
          </a:prstGeom>
        </p:spPr>
      </p:pic>
      <p:sp>
        <p:nvSpPr>
          <p:cNvPr id="10" name="TextBox 9">
            <a:extLst>
              <a:ext uri="{FF2B5EF4-FFF2-40B4-BE49-F238E27FC236}">
                <a16:creationId xmlns:a16="http://schemas.microsoft.com/office/drawing/2014/main" id="{570DC70C-C8CB-42A4-2505-1F81AED41262}"/>
              </a:ext>
            </a:extLst>
          </p:cNvPr>
          <p:cNvSpPr txBox="1"/>
          <p:nvPr/>
        </p:nvSpPr>
        <p:spPr>
          <a:xfrm>
            <a:off x="6871628" y="1010753"/>
            <a:ext cx="1778000" cy="1200329"/>
          </a:xfrm>
          <a:prstGeom prst="rect">
            <a:avLst/>
          </a:prstGeom>
          <a:noFill/>
        </p:spPr>
        <p:txBody>
          <a:bodyPr wrap="square" rtlCol="0">
            <a:spAutoFit/>
          </a:bodyPr>
          <a:lstStyle/>
          <a:p>
            <a:r>
              <a:rPr lang="en-US" dirty="0"/>
              <a:t>Many new phases appear at non-integer H/M ratios</a:t>
            </a:r>
          </a:p>
        </p:txBody>
      </p:sp>
      <p:sp>
        <p:nvSpPr>
          <p:cNvPr id="11" name="TextBox 10">
            <a:extLst>
              <a:ext uri="{FF2B5EF4-FFF2-40B4-BE49-F238E27FC236}">
                <a16:creationId xmlns:a16="http://schemas.microsoft.com/office/drawing/2014/main" id="{E3C27574-4B3B-FB54-8F96-6B97467CF348}"/>
              </a:ext>
            </a:extLst>
          </p:cNvPr>
          <p:cNvSpPr txBox="1"/>
          <p:nvPr/>
        </p:nvSpPr>
        <p:spPr>
          <a:xfrm>
            <a:off x="6001657" y="2809047"/>
            <a:ext cx="2830643" cy="1477328"/>
          </a:xfrm>
          <a:prstGeom prst="rect">
            <a:avLst/>
          </a:prstGeom>
          <a:noFill/>
        </p:spPr>
        <p:txBody>
          <a:bodyPr wrap="square" rtlCol="0">
            <a:spAutoFit/>
          </a:bodyPr>
          <a:lstStyle/>
          <a:p>
            <a:r>
              <a:rPr lang="en-US" dirty="0"/>
              <a:t>Newly identified phases have large primitive cells that would’ve been nearly impossible to search with traditional methods</a:t>
            </a:r>
          </a:p>
        </p:txBody>
      </p:sp>
      <p:sp>
        <p:nvSpPr>
          <p:cNvPr id="3" name="Slide Number Placeholder 2">
            <a:extLst>
              <a:ext uri="{FF2B5EF4-FFF2-40B4-BE49-F238E27FC236}">
                <a16:creationId xmlns:a16="http://schemas.microsoft.com/office/drawing/2014/main" id="{2E8BFF2D-C3F3-4D1C-6097-9B4A2F11EE06}"/>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39</a:t>
            </a:fld>
            <a:endParaRPr lang="en" dirty="0"/>
          </a:p>
        </p:txBody>
      </p:sp>
    </p:spTree>
    <p:extLst>
      <p:ext uri="{BB962C8B-B14F-4D97-AF65-F5344CB8AC3E}">
        <p14:creationId xmlns:p14="http://schemas.microsoft.com/office/powerpoint/2010/main" val="2517795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82DA-2426-7680-45D7-46FFE26AB434}"/>
              </a:ext>
            </a:extLst>
          </p:cNvPr>
          <p:cNvSpPr>
            <a:spLocks noGrp="1"/>
          </p:cNvSpPr>
          <p:nvPr>
            <p:ph type="title"/>
          </p:nvPr>
        </p:nvSpPr>
        <p:spPr>
          <a:xfrm>
            <a:off x="311700" y="273728"/>
            <a:ext cx="8520600" cy="572700"/>
          </a:xfrm>
        </p:spPr>
        <p:txBody>
          <a:bodyPr/>
          <a:lstStyle/>
          <a:p>
            <a:r>
              <a:rPr lang="en-US" dirty="0"/>
              <a:t>Quasi-atom Chemistry in materials</a:t>
            </a:r>
          </a:p>
        </p:txBody>
      </p:sp>
      <p:pic>
        <p:nvPicPr>
          <p:cNvPr id="4" name="Picture 3">
            <a:extLst>
              <a:ext uri="{FF2B5EF4-FFF2-40B4-BE49-F238E27FC236}">
                <a16:creationId xmlns:a16="http://schemas.microsoft.com/office/drawing/2014/main" id="{8102C3EA-51FA-E3C1-BE99-6E7689B055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79" y="1326278"/>
            <a:ext cx="1718360" cy="1451830"/>
          </a:xfrm>
          <a:prstGeom prst="rect">
            <a:avLst/>
          </a:prstGeom>
          <a:ln w="25400">
            <a:noFill/>
          </a:ln>
          <a:effectLst/>
        </p:spPr>
      </p:pic>
      <p:pic>
        <p:nvPicPr>
          <p:cNvPr id="5" name="Picture 4">
            <a:extLst>
              <a:ext uri="{FF2B5EF4-FFF2-40B4-BE49-F238E27FC236}">
                <a16:creationId xmlns:a16="http://schemas.microsoft.com/office/drawing/2014/main" id="{978519A4-DC12-5EEB-A9B4-C4A4778AF7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8590" y="1343946"/>
            <a:ext cx="1809301" cy="1451830"/>
          </a:xfrm>
          <a:prstGeom prst="rect">
            <a:avLst/>
          </a:prstGeom>
        </p:spPr>
      </p:pic>
      <p:pic>
        <p:nvPicPr>
          <p:cNvPr id="6" name="Picture 5">
            <a:extLst>
              <a:ext uri="{FF2B5EF4-FFF2-40B4-BE49-F238E27FC236}">
                <a16:creationId xmlns:a16="http://schemas.microsoft.com/office/drawing/2014/main" id="{FCFB7C30-24EB-46AC-93F0-C4AE671D88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700" y="3366000"/>
            <a:ext cx="1331154" cy="1451485"/>
          </a:xfrm>
          <a:prstGeom prst="rect">
            <a:avLst/>
          </a:prstGeom>
        </p:spPr>
      </p:pic>
      <p:pic>
        <p:nvPicPr>
          <p:cNvPr id="7" name="Picture 6">
            <a:extLst>
              <a:ext uri="{FF2B5EF4-FFF2-40B4-BE49-F238E27FC236}">
                <a16:creationId xmlns:a16="http://schemas.microsoft.com/office/drawing/2014/main" id="{0D2EE5C7-0B06-DD2E-6581-D890AC9AA3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3824" y="3366105"/>
            <a:ext cx="1331154" cy="1452168"/>
          </a:xfrm>
          <a:prstGeom prst="rect">
            <a:avLst/>
          </a:prstGeom>
        </p:spPr>
      </p:pic>
      <p:sp>
        <p:nvSpPr>
          <p:cNvPr id="8" name="TextBox 7">
            <a:extLst>
              <a:ext uri="{FF2B5EF4-FFF2-40B4-BE49-F238E27FC236}">
                <a16:creationId xmlns:a16="http://schemas.microsoft.com/office/drawing/2014/main" id="{F5CC14B2-3A56-8C0D-9CF1-38292C7FCFF0}"/>
              </a:ext>
            </a:extLst>
          </p:cNvPr>
          <p:cNvSpPr txBox="1"/>
          <p:nvPr/>
        </p:nvSpPr>
        <p:spPr>
          <a:xfrm>
            <a:off x="290230" y="2742334"/>
            <a:ext cx="1697898" cy="338554"/>
          </a:xfrm>
          <a:prstGeom prst="rect">
            <a:avLst/>
          </a:prstGeom>
          <a:noFill/>
        </p:spPr>
        <p:txBody>
          <a:bodyPr wrap="square" rtlCol="0">
            <a:spAutoFit/>
          </a:bodyPr>
          <a:lstStyle/>
          <a:p>
            <a:r>
              <a:rPr lang="en-US" sz="1600" dirty="0"/>
              <a:t>Na 200 GPa</a:t>
            </a:r>
          </a:p>
        </p:txBody>
      </p:sp>
      <p:sp>
        <p:nvSpPr>
          <p:cNvPr id="9" name="TextBox 8">
            <a:extLst>
              <a:ext uri="{FF2B5EF4-FFF2-40B4-BE49-F238E27FC236}">
                <a16:creationId xmlns:a16="http://schemas.microsoft.com/office/drawing/2014/main" id="{32024430-5C8B-DF48-1664-3006F2DA0616}"/>
              </a:ext>
            </a:extLst>
          </p:cNvPr>
          <p:cNvSpPr txBox="1"/>
          <p:nvPr/>
        </p:nvSpPr>
        <p:spPr>
          <a:xfrm>
            <a:off x="2280714" y="2742334"/>
            <a:ext cx="1106650" cy="338554"/>
          </a:xfrm>
          <a:prstGeom prst="rect">
            <a:avLst/>
          </a:prstGeom>
          <a:noFill/>
        </p:spPr>
        <p:txBody>
          <a:bodyPr wrap="square" rtlCol="0">
            <a:spAutoFit/>
          </a:bodyPr>
          <a:lstStyle/>
          <a:p>
            <a:r>
              <a:rPr lang="en-US" sz="1600" dirty="0"/>
              <a:t>Li 80 GPa</a:t>
            </a:r>
          </a:p>
        </p:txBody>
      </p:sp>
      <p:sp>
        <p:nvSpPr>
          <p:cNvPr id="10" name="TextBox 9">
            <a:extLst>
              <a:ext uri="{FF2B5EF4-FFF2-40B4-BE49-F238E27FC236}">
                <a16:creationId xmlns:a16="http://schemas.microsoft.com/office/drawing/2014/main" id="{48723B8E-2172-B139-9670-5162590CBBE5}"/>
              </a:ext>
            </a:extLst>
          </p:cNvPr>
          <p:cNvSpPr txBox="1"/>
          <p:nvPr/>
        </p:nvSpPr>
        <p:spPr>
          <a:xfrm>
            <a:off x="524857" y="4786922"/>
            <a:ext cx="1000595" cy="338554"/>
          </a:xfrm>
          <a:prstGeom prst="rect">
            <a:avLst/>
          </a:prstGeom>
          <a:noFill/>
        </p:spPr>
        <p:txBody>
          <a:bodyPr wrap="square" rtlCol="0">
            <a:spAutoFit/>
          </a:bodyPr>
          <a:lstStyle/>
          <a:p>
            <a:r>
              <a:rPr lang="en-US" sz="1600" dirty="0"/>
              <a:t>Bonding</a:t>
            </a:r>
          </a:p>
        </p:txBody>
      </p:sp>
      <p:sp>
        <p:nvSpPr>
          <p:cNvPr id="11" name="TextBox 10">
            <a:extLst>
              <a:ext uri="{FF2B5EF4-FFF2-40B4-BE49-F238E27FC236}">
                <a16:creationId xmlns:a16="http://schemas.microsoft.com/office/drawing/2014/main" id="{8B3E851B-33B9-4182-717D-DD9A234EF4BF}"/>
              </a:ext>
            </a:extLst>
          </p:cNvPr>
          <p:cNvSpPr txBox="1"/>
          <p:nvPr/>
        </p:nvSpPr>
        <p:spPr>
          <a:xfrm>
            <a:off x="2182110" y="4786922"/>
            <a:ext cx="1462260" cy="338554"/>
          </a:xfrm>
          <a:prstGeom prst="rect">
            <a:avLst/>
          </a:prstGeom>
          <a:noFill/>
        </p:spPr>
        <p:txBody>
          <a:bodyPr wrap="square" rtlCol="0">
            <a:spAutoFit/>
          </a:bodyPr>
          <a:lstStyle/>
          <a:p>
            <a:r>
              <a:rPr lang="en-US" sz="1600" dirty="0"/>
              <a:t>Anti-bonding</a:t>
            </a:r>
          </a:p>
        </p:txBody>
      </p:sp>
      <p:sp>
        <p:nvSpPr>
          <p:cNvPr id="12" name="TextBox 11">
            <a:extLst>
              <a:ext uri="{FF2B5EF4-FFF2-40B4-BE49-F238E27FC236}">
                <a16:creationId xmlns:a16="http://schemas.microsoft.com/office/drawing/2014/main" id="{87F09F0D-5D4A-29AE-0A56-34543D0B3211}"/>
              </a:ext>
            </a:extLst>
          </p:cNvPr>
          <p:cNvSpPr txBox="1"/>
          <p:nvPr/>
        </p:nvSpPr>
        <p:spPr>
          <a:xfrm>
            <a:off x="988118" y="3027446"/>
            <a:ext cx="2040943" cy="338554"/>
          </a:xfrm>
          <a:prstGeom prst="rect">
            <a:avLst/>
          </a:prstGeom>
          <a:noFill/>
        </p:spPr>
        <p:txBody>
          <a:bodyPr wrap="square" rtlCol="0">
            <a:spAutoFit/>
          </a:bodyPr>
          <a:lstStyle/>
          <a:p>
            <a:r>
              <a:rPr lang="en-US" sz="1600" dirty="0"/>
              <a:t>Quasi-atom bonds</a:t>
            </a:r>
          </a:p>
        </p:txBody>
      </p:sp>
      <p:sp>
        <p:nvSpPr>
          <p:cNvPr id="13" name="TextBox 12">
            <a:extLst>
              <a:ext uri="{FF2B5EF4-FFF2-40B4-BE49-F238E27FC236}">
                <a16:creationId xmlns:a16="http://schemas.microsoft.com/office/drawing/2014/main" id="{E12FC16E-2E38-5790-70F7-8921FBB479A6}"/>
              </a:ext>
            </a:extLst>
          </p:cNvPr>
          <p:cNvSpPr txBox="1"/>
          <p:nvPr/>
        </p:nvSpPr>
        <p:spPr>
          <a:xfrm>
            <a:off x="265171" y="987724"/>
            <a:ext cx="1519968" cy="338554"/>
          </a:xfrm>
          <a:prstGeom prst="rect">
            <a:avLst/>
          </a:prstGeom>
          <a:noFill/>
        </p:spPr>
        <p:txBody>
          <a:bodyPr wrap="square" rtlCol="0">
            <a:spAutoFit/>
          </a:bodyPr>
          <a:lstStyle/>
          <a:p>
            <a:r>
              <a:rPr lang="en-US" sz="1600" dirty="0"/>
              <a:t>Quasi-anions</a:t>
            </a:r>
          </a:p>
        </p:txBody>
      </p:sp>
      <p:sp>
        <p:nvSpPr>
          <p:cNvPr id="14" name="TextBox 13">
            <a:extLst>
              <a:ext uri="{FF2B5EF4-FFF2-40B4-BE49-F238E27FC236}">
                <a16:creationId xmlns:a16="http://schemas.microsoft.com/office/drawing/2014/main" id="{13CBD2D0-9F07-F0BB-A0FF-E3587E34356F}"/>
              </a:ext>
            </a:extLst>
          </p:cNvPr>
          <p:cNvSpPr txBox="1"/>
          <p:nvPr/>
        </p:nvSpPr>
        <p:spPr>
          <a:xfrm>
            <a:off x="2008590" y="987724"/>
            <a:ext cx="1898277" cy="338554"/>
          </a:xfrm>
          <a:prstGeom prst="rect">
            <a:avLst/>
          </a:prstGeom>
          <a:noFill/>
        </p:spPr>
        <p:txBody>
          <a:bodyPr wrap="square" rtlCol="0">
            <a:spAutoFit/>
          </a:bodyPr>
          <a:lstStyle/>
          <a:p>
            <a:r>
              <a:rPr lang="en-US" sz="1600" dirty="0"/>
              <a:t>Quasi-molecules</a:t>
            </a:r>
          </a:p>
        </p:txBody>
      </p:sp>
      <p:sp>
        <p:nvSpPr>
          <p:cNvPr id="3" name="Slide Number Placeholder 2">
            <a:extLst>
              <a:ext uri="{FF2B5EF4-FFF2-40B4-BE49-F238E27FC236}">
                <a16:creationId xmlns:a16="http://schemas.microsoft.com/office/drawing/2014/main" id="{64EAC6A0-EB9C-11E8-791F-E1979FBE748C}"/>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a:t>
            </a:fld>
            <a:endParaRPr lang="en" dirty="0"/>
          </a:p>
        </p:txBody>
      </p:sp>
      <p:sp>
        <p:nvSpPr>
          <p:cNvPr id="17" name="TextBox 16">
            <a:extLst>
              <a:ext uri="{FF2B5EF4-FFF2-40B4-BE49-F238E27FC236}">
                <a16:creationId xmlns:a16="http://schemas.microsoft.com/office/drawing/2014/main" id="{E46976DC-5EA1-8009-E58C-73242EE51050}"/>
              </a:ext>
            </a:extLst>
          </p:cNvPr>
          <p:cNvSpPr txBox="1"/>
          <p:nvPr/>
        </p:nvSpPr>
        <p:spPr>
          <a:xfrm>
            <a:off x="4130318" y="1141612"/>
            <a:ext cx="4701982" cy="2862322"/>
          </a:xfrm>
          <a:prstGeom prst="rect">
            <a:avLst/>
          </a:prstGeom>
          <a:noFill/>
        </p:spPr>
        <p:txBody>
          <a:bodyPr wrap="square" rtlCol="0">
            <a:spAutoFit/>
          </a:bodyPr>
          <a:lstStyle/>
          <a:p>
            <a:r>
              <a:rPr lang="en-US" dirty="0"/>
              <a:t>Once occupied, interstitial states become chemically active sites</a:t>
            </a:r>
          </a:p>
          <a:p>
            <a:endParaRPr lang="en-US" dirty="0"/>
          </a:p>
          <a:p>
            <a:r>
              <a:rPr lang="en-US" dirty="0"/>
              <a:t>Overlap creates distinct motifs: quasi-anions, quasi-molecules, and bonding/anti-bonding quasi-atom pairs</a:t>
            </a:r>
          </a:p>
          <a:p>
            <a:endParaRPr lang="en-US" dirty="0"/>
          </a:p>
          <a:p>
            <a:r>
              <a:rPr lang="en-US" dirty="0"/>
              <a:t>Motifs help explain stability, band-gap behavior, and electron transport in dense materials</a:t>
            </a:r>
          </a:p>
        </p:txBody>
      </p:sp>
      <p:sp>
        <p:nvSpPr>
          <p:cNvPr id="15" name="TextBox 14">
            <a:extLst>
              <a:ext uri="{FF2B5EF4-FFF2-40B4-BE49-F238E27FC236}">
                <a16:creationId xmlns:a16="http://schemas.microsoft.com/office/drawing/2014/main" id="{40499B50-FE74-1B67-8678-48CD91619E0E}"/>
              </a:ext>
            </a:extLst>
          </p:cNvPr>
          <p:cNvSpPr txBox="1"/>
          <p:nvPr/>
        </p:nvSpPr>
        <p:spPr>
          <a:xfrm>
            <a:off x="3787745" y="4611013"/>
            <a:ext cx="4092915" cy="338554"/>
          </a:xfrm>
          <a:prstGeom prst="rect">
            <a:avLst/>
          </a:prstGeom>
          <a:noFill/>
        </p:spPr>
        <p:txBody>
          <a:bodyPr wrap="none" rtlCol="0">
            <a:spAutoFit/>
          </a:bodyPr>
          <a:lstStyle/>
          <a:p>
            <a:r>
              <a:rPr lang="en-US" sz="1600" dirty="0"/>
              <a:t>Miao et al. </a:t>
            </a:r>
            <a:r>
              <a:rPr lang="en-US" sz="1600" b="1" i="1" dirty="0" err="1"/>
              <a:t>Angew</a:t>
            </a:r>
            <a:r>
              <a:rPr lang="en-US" sz="1600" b="1" i="1" dirty="0"/>
              <a:t>. Chem. </a:t>
            </a:r>
            <a:r>
              <a:rPr lang="en-US" sz="1600" b="1" dirty="0"/>
              <a:t>2016, </a:t>
            </a:r>
            <a:r>
              <a:rPr lang="en-US" sz="1600" dirty="0"/>
              <a:t>56, 972-975</a:t>
            </a:r>
            <a:endParaRPr lang="en-US" sz="1600" b="1" i="1" dirty="0"/>
          </a:p>
        </p:txBody>
      </p:sp>
    </p:spTree>
    <p:extLst>
      <p:ext uri="{BB962C8B-B14F-4D97-AF65-F5344CB8AC3E}">
        <p14:creationId xmlns:p14="http://schemas.microsoft.com/office/powerpoint/2010/main" val="946039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9FEC-4693-7E63-0852-5D708F6C8862}"/>
              </a:ext>
            </a:extLst>
          </p:cNvPr>
          <p:cNvSpPr>
            <a:spLocks noGrp="1"/>
          </p:cNvSpPr>
          <p:nvPr>
            <p:ph type="title"/>
          </p:nvPr>
        </p:nvSpPr>
        <p:spPr/>
        <p:txBody>
          <a:bodyPr/>
          <a:lstStyle/>
          <a:p>
            <a:r>
              <a:rPr lang="en-US" dirty="0"/>
              <a:t>Superconductivity of novel superhydrides</a:t>
            </a:r>
          </a:p>
        </p:txBody>
      </p:sp>
      <p:pic>
        <p:nvPicPr>
          <p:cNvPr id="7" name="Picture 6">
            <a:extLst>
              <a:ext uri="{FF2B5EF4-FFF2-40B4-BE49-F238E27FC236}">
                <a16:creationId xmlns:a16="http://schemas.microsoft.com/office/drawing/2014/main" id="{F9CA5DD0-FEDB-2186-62C5-53EA1DA5E98E}"/>
              </a:ext>
            </a:extLst>
          </p:cNvPr>
          <p:cNvPicPr>
            <a:picLocks noChangeAspect="1"/>
          </p:cNvPicPr>
          <p:nvPr/>
        </p:nvPicPr>
        <p:blipFill>
          <a:blip r:embed="rId3"/>
          <a:srcRect r="13353"/>
          <a:stretch>
            <a:fillRect/>
          </a:stretch>
        </p:blipFill>
        <p:spPr>
          <a:xfrm>
            <a:off x="111718" y="860921"/>
            <a:ext cx="5302254" cy="2098071"/>
          </a:xfrm>
          <a:prstGeom prst="rect">
            <a:avLst/>
          </a:prstGeom>
        </p:spPr>
      </p:pic>
      <p:sp>
        <p:nvSpPr>
          <p:cNvPr id="10" name="TextBox 9">
            <a:extLst>
              <a:ext uri="{FF2B5EF4-FFF2-40B4-BE49-F238E27FC236}">
                <a16:creationId xmlns:a16="http://schemas.microsoft.com/office/drawing/2014/main" id="{9AE253BB-CB84-C046-5410-A3F20E9A6A89}"/>
              </a:ext>
            </a:extLst>
          </p:cNvPr>
          <p:cNvSpPr txBox="1"/>
          <p:nvPr/>
        </p:nvSpPr>
        <p:spPr>
          <a:xfrm>
            <a:off x="111718" y="3060572"/>
            <a:ext cx="9072818" cy="2031325"/>
          </a:xfrm>
          <a:prstGeom prst="rect">
            <a:avLst/>
          </a:prstGeom>
          <a:noFill/>
        </p:spPr>
        <p:txBody>
          <a:bodyPr wrap="square" rtlCol="0">
            <a:spAutoFit/>
          </a:bodyPr>
          <a:lstStyle/>
          <a:p>
            <a:r>
              <a:rPr lang="en-US" dirty="0"/>
              <a:t>Estimated </a:t>
            </a:r>
            <a:r>
              <a:rPr lang="en-US" i="1" dirty="0"/>
              <a:t>T</a:t>
            </a:r>
            <a:r>
              <a:rPr lang="en-US" i="1" baseline="-25000" dirty="0"/>
              <a:t>c </a:t>
            </a:r>
            <a:r>
              <a:rPr lang="en-US" dirty="0"/>
              <a:t>values suggest that many of the newly discovered superhydrides are strong high </a:t>
            </a:r>
            <a:r>
              <a:rPr lang="en-US" i="1" dirty="0"/>
              <a:t>T</a:t>
            </a:r>
            <a:r>
              <a:rPr lang="en-US" i="1" baseline="-25000" dirty="0"/>
              <a:t>c</a:t>
            </a:r>
            <a:r>
              <a:rPr lang="en-US" i="1" dirty="0"/>
              <a:t> </a:t>
            </a:r>
            <a:r>
              <a:rPr lang="en-US" dirty="0"/>
              <a:t>candidates, with 19 above 100 K</a:t>
            </a:r>
          </a:p>
          <a:p>
            <a:endParaRPr lang="en-US" dirty="0"/>
          </a:p>
          <a:p>
            <a:r>
              <a:rPr lang="en-US" dirty="0"/>
              <a:t>Superconductivity is driven mainly by H-dominated high-frequency phonons</a:t>
            </a:r>
          </a:p>
          <a:p>
            <a:endParaRPr lang="en-US" baseline="-25000" dirty="0"/>
          </a:p>
          <a:p>
            <a:r>
              <a:rPr lang="en-US" dirty="0"/>
              <a:t>Workflow identified 31 new stable metal superhydrides and 13 new structural prototypes</a:t>
            </a:r>
          </a:p>
          <a:p>
            <a:endParaRPr lang="en-US" baseline="-25000" dirty="0"/>
          </a:p>
          <a:p>
            <a:endParaRPr lang="en-US" baseline="-25000" dirty="0"/>
          </a:p>
        </p:txBody>
      </p:sp>
      <p:sp>
        <p:nvSpPr>
          <p:cNvPr id="3" name="Slide Number Placeholder 2">
            <a:extLst>
              <a:ext uri="{FF2B5EF4-FFF2-40B4-BE49-F238E27FC236}">
                <a16:creationId xmlns:a16="http://schemas.microsoft.com/office/drawing/2014/main" id="{F8D8517D-4441-DA2B-F020-7BA778EC9828}"/>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40</a:t>
            </a:fld>
            <a:endParaRPr lang="en" dirty="0"/>
          </a:p>
        </p:txBody>
      </p:sp>
      <p:pic>
        <p:nvPicPr>
          <p:cNvPr id="4" name="Picture 3">
            <a:extLst>
              <a:ext uri="{FF2B5EF4-FFF2-40B4-BE49-F238E27FC236}">
                <a16:creationId xmlns:a16="http://schemas.microsoft.com/office/drawing/2014/main" id="{275D490E-9BB7-D14B-BBF2-812A390E514E}"/>
              </a:ext>
            </a:extLst>
          </p:cNvPr>
          <p:cNvPicPr>
            <a:picLocks noChangeAspect="1"/>
          </p:cNvPicPr>
          <p:nvPr/>
        </p:nvPicPr>
        <p:blipFill>
          <a:blip r:embed="rId4"/>
          <a:stretch>
            <a:fillRect/>
          </a:stretch>
        </p:blipFill>
        <p:spPr>
          <a:xfrm>
            <a:off x="5638021" y="734095"/>
            <a:ext cx="2573472" cy="2359016"/>
          </a:xfrm>
          <a:prstGeom prst="rect">
            <a:avLst/>
          </a:prstGeom>
        </p:spPr>
      </p:pic>
      <p:pic>
        <p:nvPicPr>
          <p:cNvPr id="6" name="Picture 5">
            <a:extLst>
              <a:ext uri="{FF2B5EF4-FFF2-40B4-BE49-F238E27FC236}">
                <a16:creationId xmlns:a16="http://schemas.microsoft.com/office/drawing/2014/main" id="{29459A55-274D-C1FC-FCD2-CA98FE66F22E}"/>
              </a:ext>
            </a:extLst>
          </p:cNvPr>
          <p:cNvPicPr>
            <a:picLocks noChangeAspect="1"/>
          </p:cNvPicPr>
          <p:nvPr/>
        </p:nvPicPr>
        <p:blipFill>
          <a:blip r:embed="rId5"/>
          <a:stretch>
            <a:fillRect/>
          </a:stretch>
        </p:blipFill>
        <p:spPr>
          <a:xfrm flipH="1" flipV="1">
            <a:off x="111717" y="757704"/>
            <a:ext cx="212481" cy="220070"/>
          </a:xfrm>
          <a:prstGeom prst="rect">
            <a:avLst/>
          </a:prstGeom>
        </p:spPr>
      </p:pic>
      <p:pic>
        <p:nvPicPr>
          <p:cNvPr id="8" name="Picture 7">
            <a:extLst>
              <a:ext uri="{FF2B5EF4-FFF2-40B4-BE49-F238E27FC236}">
                <a16:creationId xmlns:a16="http://schemas.microsoft.com/office/drawing/2014/main" id="{8952EF37-6513-71D8-5C51-8B37307F7E1D}"/>
              </a:ext>
            </a:extLst>
          </p:cNvPr>
          <p:cNvPicPr>
            <a:picLocks noChangeAspect="1"/>
          </p:cNvPicPr>
          <p:nvPr/>
        </p:nvPicPr>
        <p:blipFill>
          <a:blip r:embed="rId5"/>
          <a:stretch>
            <a:fillRect/>
          </a:stretch>
        </p:blipFill>
        <p:spPr>
          <a:xfrm flipH="1" flipV="1">
            <a:off x="2373574" y="824707"/>
            <a:ext cx="212481" cy="220070"/>
          </a:xfrm>
          <a:prstGeom prst="rect">
            <a:avLst/>
          </a:prstGeom>
        </p:spPr>
      </p:pic>
      <p:sp>
        <p:nvSpPr>
          <p:cNvPr id="5" name="TextBox 4">
            <a:extLst>
              <a:ext uri="{FF2B5EF4-FFF2-40B4-BE49-F238E27FC236}">
                <a16:creationId xmlns:a16="http://schemas.microsoft.com/office/drawing/2014/main" id="{5290A256-F0F4-D782-B0E4-CC65271A8DAE}"/>
              </a:ext>
            </a:extLst>
          </p:cNvPr>
          <p:cNvSpPr txBox="1"/>
          <p:nvPr/>
        </p:nvSpPr>
        <p:spPr>
          <a:xfrm>
            <a:off x="3749599" y="688926"/>
            <a:ext cx="724878" cy="307777"/>
          </a:xfrm>
          <a:prstGeom prst="rect">
            <a:avLst/>
          </a:prstGeom>
          <a:noFill/>
        </p:spPr>
        <p:txBody>
          <a:bodyPr wrap="none" rtlCol="0">
            <a:spAutoFit/>
          </a:bodyPr>
          <a:lstStyle/>
          <a:p>
            <a:r>
              <a:rPr lang="en-US" sz="1400" dirty="0"/>
              <a:t>Ca</a:t>
            </a:r>
            <a:r>
              <a:rPr lang="en-US" sz="1400" baseline="-25000" dirty="0"/>
              <a:t>8</a:t>
            </a:r>
            <a:r>
              <a:rPr lang="en-US" sz="1400" dirty="0"/>
              <a:t>H</a:t>
            </a:r>
            <a:r>
              <a:rPr lang="en-US" sz="1400" baseline="-25000" dirty="0"/>
              <a:t>46</a:t>
            </a:r>
          </a:p>
        </p:txBody>
      </p:sp>
    </p:spTree>
    <p:extLst>
      <p:ext uri="{BB962C8B-B14F-4D97-AF65-F5344CB8AC3E}">
        <p14:creationId xmlns:p14="http://schemas.microsoft.com/office/powerpoint/2010/main" val="2490586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6211-4742-2FB6-587A-45B8D3D83E8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44C0426-7A3B-3A8C-5D64-19A48172FD01}"/>
              </a:ext>
            </a:extLst>
          </p:cNvPr>
          <p:cNvSpPr/>
          <p:nvPr/>
        </p:nvSpPr>
        <p:spPr>
          <a:xfrm>
            <a:off x="805084" y="2171700"/>
            <a:ext cx="7533832" cy="8001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Seitz-invariant ELF prediction via 3D CNN</a:t>
            </a:r>
          </a:p>
        </p:txBody>
      </p:sp>
      <p:sp>
        <p:nvSpPr>
          <p:cNvPr id="2" name="Slide Number Placeholder 1">
            <a:extLst>
              <a:ext uri="{FF2B5EF4-FFF2-40B4-BE49-F238E27FC236}">
                <a16:creationId xmlns:a16="http://schemas.microsoft.com/office/drawing/2014/main" id="{A24811D9-BF85-F22A-CB4C-982EC99C27E9}"/>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Tree>
    <p:extLst>
      <p:ext uri="{BB962C8B-B14F-4D97-AF65-F5344CB8AC3E}">
        <p14:creationId xmlns:p14="http://schemas.microsoft.com/office/powerpoint/2010/main" val="625875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3C3A-C65C-78B0-46C9-14863A4ACBCD}"/>
              </a:ext>
            </a:extLst>
          </p:cNvPr>
          <p:cNvSpPr>
            <a:spLocks noGrp="1"/>
          </p:cNvSpPr>
          <p:nvPr>
            <p:ph type="title"/>
          </p:nvPr>
        </p:nvSpPr>
        <p:spPr/>
        <p:txBody>
          <a:bodyPr/>
          <a:lstStyle/>
          <a:p>
            <a:r>
              <a:rPr lang="en-US" dirty="0"/>
              <a:t>The ELF can be expensive to calculate</a:t>
            </a:r>
          </a:p>
        </p:txBody>
      </p:sp>
      <p:sp>
        <p:nvSpPr>
          <p:cNvPr id="4" name="Google Shape;73;p16">
            <a:extLst>
              <a:ext uri="{FF2B5EF4-FFF2-40B4-BE49-F238E27FC236}">
                <a16:creationId xmlns:a16="http://schemas.microsoft.com/office/drawing/2014/main" id="{BACABB04-4040-8705-F157-441EA13220FC}"/>
              </a:ext>
            </a:extLst>
          </p:cNvPr>
          <p:cNvSpPr txBox="1">
            <a:spLocks/>
          </p:cNvSpPr>
          <p:nvPr/>
        </p:nvSpPr>
        <p:spPr>
          <a:xfrm>
            <a:off x="1077751" y="800752"/>
            <a:ext cx="1988830" cy="420900"/>
          </a:xfrm>
          <a:prstGeom prst="rect">
            <a:avLst/>
          </a:prstGeom>
        </p:spPr>
        <p:txBody>
          <a:bodyPr spcFirstLastPara="1" wrap="square"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600" dirty="0">
                <a:solidFill>
                  <a:srgbClr val="000000"/>
                </a:solidFill>
              </a:rPr>
              <a:t>First Principles (QM)</a:t>
            </a:r>
          </a:p>
        </p:txBody>
      </p:sp>
      <p:pic>
        <p:nvPicPr>
          <p:cNvPr id="5" name="Google Shape;75;p16">
            <a:extLst>
              <a:ext uri="{FF2B5EF4-FFF2-40B4-BE49-F238E27FC236}">
                <a16:creationId xmlns:a16="http://schemas.microsoft.com/office/drawing/2014/main" id="{AF5F9227-A6B1-2424-3B2F-6582C0082A4D}"/>
              </a:ext>
            </a:extLst>
          </p:cNvPr>
          <p:cNvPicPr preferRelativeResize="0"/>
          <p:nvPr/>
        </p:nvPicPr>
        <p:blipFill rotWithShape="1">
          <a:blip r:embed="rId2">
            <a:alphaModFix/>
          </a:blip>
          <a:srcRect t="2484" b="29824"/>
          <a:stretch/>
        </p:blipFill>
        <p:spPr>
          <a:xfrm>
            <a:off x="801467" y="1187533"/>
            <a:ext cx="2541400" cy="1513050"/>
          </a:xfrm>
          <a:prstGeom prst="rect">
            <a:avLst/>
          </a:prstGeom>
          <a:noFill/>
          <a:ln>
            <a:noFill/>
          </a:ln>
          <a:effectLst>
            <a:softEdge rad="127000"/>
          </a:effec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8B6AFE-FEBB-D6FC-AADF-5AA61AB5EE5F}"/>
                  </a:ext>
                </a:extLst>
              </p:cNvPr>
              <p:cNvSpPr txBox="1"/>
              <p:nvPr/>
            </p:nvSpPr>
            <p:spPr>
              <a:xfrm>
                <a:off x="1025213" y="2700583"/>
                <a:ext cx="2093907" cy="5556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unc>
                        <m:funcPr>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a:rPr kumimoji="0" lang="en-US" sz="1500" b="0" i="1" u="none" strike="noStrike" kern="0" cap="none" spc="0" normalizeH="0" baseline="0" noProof="0">
                              <a:ln>
                                <a:noFill/>
                              </a:ln>
                              <a:solidFill>
                                <a:srgbClr val="000000"/>
                              </a:solidFill>
                              <a:effectLst/>
                              <a:uLnTx/>
                              <a:uFillTx/>
                              <a:latin typeface="Cambria Math" panose="02040503050406030204" pitchFamily="18" charset="0"/>
                              <a:sym typeface="Arial"/>
                            </a:rPr>
                            <m:t>−</m:t>
                          </m:r>
                        </m:fName>
                        <m:e>
                          <m:f>
                            <m:f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sSup>
                                <m:s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ℏ</m:t>
                                  </m:r>
                                </m:e>
                                <m:sup>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2</m:t>
                                  </m:r>
                                </m:sup>
                              </m:sSup>
                            </m:num>
                            <m:den>
                              <m:r>
                                <a:rPr kumimoji="0" lang="en-US" sz="1500" b="0" i="1" u="none" strike="noStrike" kern="0" cap="none" spc="0" normalizeH="0" baseline="0" noProof="0">
                                  <a:ln>
                                    <a:noFill/>
                                  </a:ln>
                                  <a:solidFill>
                                    <a:srgbClr val="000000"/>
                                  </a:solidFill>
                                  <a:effectLst/>
                                  <a:uLnTx/>
                                  <a:uFillTx/>
                                  <a:latin typeface="Cambria Math" panose="02040503050406030204" pitchFamily="18" charset="0"/>
                                  <a:sym typeface="Arial"/>
                                </a:rPr>
                                <m:t>2</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sym typeface="Arial"/>
                                </a:rPr>
                                <m:t>𝑚</m:t>
                              </m:r>
                            </m:den>
                          </m:f>
                        </m:e>
                      </m:func>
                      <m:sSup>
                        <m:s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pPr>
                        <m:e>
                          <m:r>
                            <m:rPr>
                              <m:sty m:val="p"/>
                            </m:r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e>
                        <m:sup>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2</m:t>
                          </m:r>
                        </m:sup>
                      </m:sSup>
                      <m:r>
                        <m:rPr>
                          <m:sty m:val="p"/>
                        </m:rPr>
                        <a:rPr kumimoji="0" lang="el-GR"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Ψ</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𝑉</m:t>
                      </m:r>
                      <m:r>
                        <m:rPr>
                          <m:sty m:val="p"/>
                        </m:rPr>
                        <a:rPr kumimoji="0" lang="el-GR"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Ψ</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r>
                        <m:rPr>
                          <m:sty m:val="p"/>
                        </m:rPr>
                        <a:rPr kumimoji="0" lang="el-GR"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Ψ</m:t>
                      </m:r>
                    </m:oMath>
                  </m:oMathPara>
                </a14:m>
                <a:endParaRPr kumimoji="0" lang="en-US" sz="15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6" name="TextBox 5">
                <a:extLst>
                  <a:ext uri="{FF2B5EF4-FFF2-40B4-BE49-F238E27FC236}">
                    <a16:creationId xmlns:a16="http://schemas.microsoft.com/office/drawing/2014/main" id="{538B6AFE-FEBB-D6FC-AADF-5AA61AB5EE5F}"/>
                  </a:ext>
                </a:extLst>
              </p:cNvPr>
              <p:cNvSpPr txBox="1">
                <a:spLocks noRot="1" noChangeAspect="1" noMove="1" noResize="1" noEditPoints="1" noAdjustHandles="1" noChangeArrowheads="1" noChangeShapeType="1" noTextEdit="1"/>
              </p:cNvSpPr>
              <p:nvPr/>
            </p:nvSpPr>
            <p:spPr>
              <a:xfrm>
                <a:off x="1025213" y="2700583"/>
                <a:ext cx="2093907" cy="555601"/>
              </a:xfrm>
              <a:prstGeom prst="rect">
                <a:avLst/>
              </a:prstGeom>
              <a:blipFill>
                <a:blip r:embed="rId3"/>
                <a:stretch>
                  <a:fillRect b="-222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922C25F-B909-065E-A8A2-D889B9C4DCB1}"/>
              </a:ext>
            </a:extLst>
          </p:cNvPr>
          <p:cNvSpPr txBox="1"/>
          <p:nvPr/>
        </p:nvSpPr>
        <p:spPr>
          <a:xfrm>
            <a:off x="595487" y="3256184"/>
            <a:ext cx="2953357" cy="1200329"/>
          </a:xfrm>
          <a:prstGeom prst="rect">
            <a:avLst/>
          </a:prstGeom>
          <a:noFill/>
        </p:spPr>
        <p:txBody>
          <a:bodyPr wrap="square" rtlCol="0">
            <a:spAutoFit/>
          </a:bodyPr>
          <a:lstStyle/>
          <a:p>
            <a:r>
              <a:rPr lang="en-US" dirty="0"/>
              <a:t>The time required to run a quantum mechanics-based calculation scales cubically with electron count (N)</a:t>
            </a:r>
          </a:p>
        </p:txBody>
      </p:sp>
      <p:sp>
        <p:nvSpPr>
          <p:cNvPr id="9" name="Google Shape;73;p16">
            <a:extLst>
              <a:ext uri="{FF2B5EF4-FFF2-40B4-BE49-F238E27FC236}">
                <a16:creationId xmlns:a16="http://schemas.microsoft.com/office/drawing/2014/main" id="{5965B2DA-06EB-2235-230E-6221FD301D38}"/>
              </a:ext>
            </a:extLst>
          </p:cNvPr>
          <p:cNvSpPr txBox="1">
            <a:spLocks/>
          </p:cNvSpPr>
          <p:nvPr/>
        </p:nvSpPr>
        <p:spPr>
          <a:xfrm>
            <a:off x="5253525" y="771266"/>
            <a:ext cx="2250753" cy="420900"/>
          </a:xfrm>
          <a:prstGeom prst="rect">
            <a:avLst/>
          </a:prstGeom>
        </p:spPr>
        <p:txBody>
          <a:bodyPr spcFirstLastPara="1" wrap="square"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600" dirty="0">
                <a:solidFill>
                  <a:srgbClr val="000000"/>
                </a:solidFill>
              </a:rPr>
              <a:t>Machine Learning (ML)</a:t>
            </a:r>
          </a:p>
        </p:txBody>
      </p:sp>
      <p:pic>
        <p:nvPicPr>
          <p:cNvPr id="11" name="Picture 10" descr="A diagram of a diagram of a layer&#10;&#10;AI-generated content may be incorrect.">
            <a:extLst>
              <a:ext uri="{FF2B5EF4-FFF2-40B4-BE49-F238E27FC236}">
                <a16:creationId xmlns:a16="http://schemas.microsoft.com/office/drawing/2014/main" id="{B92C7719-473C-B656-25E7-6EFF1639CF6C}"/>
              </a:ext>
            </a:extLst>
          </p:cNvPr>
          <p:cNvPicPr>
            <a:picLocks noChangeAspect="1"/>
          </p:cNvPicPr>
          <p:nvPr/>
        </p:nvPicPr>
        <p:blipFill>
          <a:blip r:embed="rId4"/>
          <a:srcRect b="28424"/>
          <a:stretch>
            <a:fillRect/>
          </a:stretch>
        </p:blipFill>
        <p:spPr>
          <a:xfrm>
            <a:off x="3772593" y="1301813"/>
            <a:ext cx="5111094" cy="1398770"/>
          </a:xfrm>
          <a:prstGeom prst="rect">
            <a:avLst/>
          </a:prstGeom>
        </p:spPr>
      </p:pic>
      <p:sp>
        <p:nvSpPr>
          <p:cNvPr id="13" name="TextBox 12">
            <a:extLst>
              <a:ext uri="{FF2B5EF4-FFF2-40B4-BE49-F238E27FC236}">
                <a16:creationId xmlns:a16="http://schemas.microsoft.com/office/drawing/2014/main" id="{135FEFC6-B6F5-E186-FD2C-EF210FC03CED}"/>
              </a:ext>
            </a:extLst>
          </p:cNvPr>
          <p:cNvSpPr txBox="1"/>
          <p:nvPr/>
        </p:nvSpPr>
        <p:spPr>
          <a:xfrm>
            <a:off x="4032143" y="2978383"/>
            <a:ext cx="4693516" cy="1200329"/>
          </a:xfrm>
          <a:prstGeom prst="rect">
            <a:avLst/>
          </a:prstGeom>
          <a:noFill/>
        </p:spPr>
        <p:txBody>
          <a:bodyPr wrap="square" rtlCol="0">
            <a:spAutoFit/>
          </a:bodyPr>
          <a:lstStyle/>
          <a:p>
            <a:r>
              <a:rPr lang="en-US" dirty="0"/>
              <a:t>Solution: We can </a:t>
            </a:r>
            <a:r>
              <a:rPr lang="en-US" b="1" dirty="0"/>
              <a:t>treat the ELF as a 3D image</a:t>
            </a:r>
            <a:r>
              <a:rPr lang="en-US" dirty="0"/>
              <a:t> and train a model to predict it directly</a:t>
            </a:r>
          </a:p>
          <a:p>
            <a:endParaRPr lang="en-US" dirty="0"/>
          </a:p>
          <a:p>
            <a:r>
              <a:rPr lang="en-US" dirty="0"/>
              <a:t>Problem: How do we represent our structure?</a:t>
            </a:r>
          </a:p>
        </p:txBody>
      </p:sp>
      <p:sp>
        <p:nvSpPr>
          <p:cNvPr id="3" name="Slide Number Placeholder 2">
            <a:extLst>
              <a:ext uri="{FF2B5EF4-FFF2-40B4-BE49-F238E27FC236}">
                <a16:creationId xmlns:a16="http://schemas.microsoft.com/office/drawing/2014/main" id="{6FE8980D-19A0-787D-726A-55B392303130}"/>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42</a:t>
            </a:fld>
            <a:endParaRPr lang="en" dirty="0"/>
          </a:p>
        </p:txBody>
      </p:sp>
    </p:spTree>
    <p:extLst>
      <p:ext uri="{BB962C8B-B14F-4D97-AF65-F5344CB8AC3E}">
        <p14:creationId xmlns:p14="http://schemas.microsoft.com/office/powerpoint/2010/main" val="1326222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8DF26-6C00-6950-BAFE-F4F9F3E4CEDB}"/>
              </a:ext>
            </a:extLst>
          </p:cNvPr>
          <p:cNvSpPr>
            <a:spLocks noGrp="1"/>
          </p:cNvSpPr>
          <p:nvPr>
            <p:ph type="title"/>
          </p:nvPr>
        </p:nvSpPr>
        <p:spPr/>
        <p:txBody>
          <a:bodyPr/>
          <a:lstStyle/>
          <a:p>
            <a:r>
              <a:rPr lang="en-US" dirty="0"/>
              <a:t>Crystal structure representation</a:t>
            </a:r>
          </a:p>
        </p:txBody>
      </p:sp>
      <p:pic>
        <p:nvPicPr>
          <p:cNvPr id="5" name="Picture 4" descr="A diagram of a sad and a sad expression&#10;&#10;AI-generated content may be incorrect.">
            <a:extLst>
              <a:ext uri="{FF2B5EF4-FFF2-40B4-BE49-F238E27FC236}">
                <a16:creationId xmlns:a16="http://schemas.microsoft.com/office/drawing/2014/main" id="{3C7B3EA1-AD08-6E9B-70B8-A559C205D0EE}"/>
              </a:ext>
            </a:extLst>
          </p:cNvPr>
          <p:cNvPicPr>
            <a:picLocks noChangeAspect="1"/>
          </p:cNvPicPr>
          <p:nvPr/>
        </p:nvPicPr>
        <p:blipFill>
          <a:blip r:embed="rId3"/>
          <a:stretch>
            <a:fillRect/>
          </a:stretch>
        </p:blipFill>
        <p:spPr>
          <a:xfrm>
            <a:off x="311700" y="766633"/>
            <a:ext cx="8520600" cy="2222765"/>
          </a:xfrm>
          <a:prstGeom prst="rect">
            <a:avLst/>
          </a:prstGeom>
        </p:spPr>
      </p:pic>
      <p:sp>
        <p:nvSpPr>
          <p:cNvPr id="6" name="TextBox 5">
            <a:extLst>
              <a:ext uri="{FF2B5EF4-FFF2-40B4-BE49-F238E27FC236}">
                <a16:creationId xmlns:a16="http://schemas.microsoft.com/office/drawing/2014/main" id="{5023A62A-3B53-D043-580F-8CC0D2B88948}"/>
              </a:ext>
            </a:extLst>
          </p:cNvPr>
          <p:cNvSpPr txBox="1"/>
          <p:nvPr/>
        </p:nvSpPr>
        <p:spPr>
          <a:xfrm>
            <a:off x="311700" y="3162045"/>
            <a:ext cx="8383892" cy="1077218"/>
          </a:xfrm>
          <a:prstGeom prst="rect">
            <a:avLst/>
          </a:prstGeom>
          <a:noFill/>
        </p:spPr>
        <p:txBody>
          <a:bodyPr wrap="square" rtlCol="0">
            <a:spAutoFit/>
          </a:bodyPr>
          <a:lstStyle/>
          <a:p>
            <a:r>
              <a:rPr lang="en-US" sz="1600" dirty="0"/>
              <a:t>SAD is the electron density obtained by freezing atomic charge density at each atom center without allowing their electron clouds to hybridize or relax into bonded states</a:t>
            </a:r>
          </a:p>
          <a:p>
            <a:endParaRPr lang="en-US" sz="1600" dirty="0"/>
          </a:p>
          <a:p>
            <a:r>
              <a:rPr lang="en-US" sz="1600" dirty="0"/>
              <a:t>Since the SAD and ELF have the same grid size, the </a:t>
            </a:r>
            <a:r>
              <a:rPr lang="en-US" sz="1600" b="1" dirty="0"/>
              <a:t>problem is now an image transformation</a:t>
            </a:r>
          </a:p>
        </p:txBody>
      </p:sp>
      <p:sp>
        <p:nvSpPr>
          <p:cNvPr id="3" name="Slide Number Placeholder 2">
            <a:extLst>
              <a:ext uri="{FF2B5EF4-FFF2-40B4-BE49-F238E27FC236}">
                <a16:creationId xmlns:a16="http://schemas.microsoft.com/office/drawing/2014/main" id="{FB00EBA3-016D-AB9C-918E-84E87F757DC9}"/>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43</a:t>
            </a:fld>
            <a:endParaRPr lang="en" dirty="0"/>
          </a:p>
        </p:txBody>
      </p:sp>
    </p:spTree>
    <p:extLst>
      <p:ext uri="{BB962C8B-B14F-4D97-AF65-F5344CB8AC3E}">
        <p14:creationId xmlns:p14="http://schemas.microsoft.com/office/powerpoint/2010/main" val="489955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5DE0-C340-43BC-B852-313FAB061B14}"/>
              </a:ext>
            </a:extLst>
          </p:cNvPr>
          <p:cNvSpPr>
            <a:spLocks noGrp="1"/>
          </p:cNvSpPr>
          <p:nvPr>
            <p:ph type="title"/>
          </p:nvPr>
        </p:nvSpPr>
        <p:spPr/>
        <p:txBody>
          <a:bodyPr/>
          <a:lstStyle/>
          <a:p>
            <a:r>
              <a:rPr lang="en-US" dirty="0"/>
              <a:t>Making the model Seitz-Invariant</a:t>
            </a:r>
          </a:p>
        </p:txBody>
      </p:sp>
      <p:pic>
        <p:nvPicPr>
          <p:cNvPr id="5" name="Picture 4" descr="A white rectangular sign with black text&#10;&#10;AI-generated content may be incorrect.">
            <a:extLst>
              <a:ext uri="{FF2B5EF4-FFF2-40B4-BE49-F238E27FC236}">
                <a16:creationId xmlns:a16="http://schemas.microsoft.com/office/drawing/2014/main" id="{BFF7DA6E-1A1F-8AD3-6564-34C149181C4A}"/>
              </a:ext>
            </a:extLst>
          </p:cNvPr>
          <p:cNvPicPr>
            <a:picLocks noChangeAspect="1"/>
          </p:cNvPicPr>
          <p:nvPr/>
        </p:nvPicPr>
        <p:blipFill>
          <a:blip r:embed="rId2"/>
          <a:stretch>
            <a:fillRect/>
          </a:stretch>
        </p:blipFill>
        <p:spPr>
          <a:xfrm>
            <a:off x="212311" y="773171"/>
            <a:ext cx="8719377" cy="2132248"/>
          </a:xfrm>
          <a:prstGeom prst="rect">
            <a:avLst/>
          </a:prstGeom>
        </p:spPr>
      </p:pic>
      <p:sp>
        <p:nvSpPr>
          <p:cNvPr id="6" name="TextBox 5">
            <a:extLst>
              <a:ext uri="{FF2B5EF4-FFF2-40B4-BE49-F238E27FC236}">
                <a16:creationId xmlns:a16="http://schemas.microsoft.com/office/drawing/2014/main" id="{C1E30AC3-EE62-F98E-FBFB-ED2406011F40}"/>
              </a:ext>
            </a:extLst>
          </p:cNvPr>
          <p:cNvSpPr txBox="1"/>
          <p:nvPr/>
        </p:nvSpPr>
        <p:spPr>
          <a:xfrm>
            <a:off x="311700" y="2911957"/>
            <a:ext cx="8520600" cy="1477328"/>
          </a:xfrm>
          <a:prstGeom prst="rect">
            <a:avLst/>
          </a:prstGeom>
          <a:noFill/>
        </p:spPr>
        <p:txBody>
          <a:bodyPr wrap="square" rtlCol="0">
            <a:spAutoFit/>
          </a:bodyPr>
          <a:lstStyle/>
          <a:p>
            <a:r>
              <a:rPr lang="en-US" dirty="0"/>
              <a:t>Seitz symmetry – Standard notation system for describing the symmetry operations of crystal structures in 3D space groups</a:t>
            </a:r>
          </a:p>
          <a:p>
            <a:endParaRPr lang="en-US" dirty="0"/>
          </a:p>
          <a:p>
            <a:r>
              <a:rPr lang="en-US" dirty="0"/>
              <a:t>Invariance – Property that guarantees the model makes the same prediction even if the crystal structure is rotated or translated according to its symmetry group</a:t>
            </a:r>
          </a:p>
        </p:txBody>
      </p:sp>
      <p:sp>
        <p:nvSpPr>
          <p:cNvPr id="3" name="Slide Number Placeholder 2">
            <a:extLst>
              <a:ext uri="{FF2B5EF4-FFF2-40B4-BE49-F238E27FC236}">
                <a16:creationId xmlns:a16="http://schemas.microsoft.com/office/drawing/2014/main" id="{F06C6F2E-5DB1-6445-C9C9-321D7C744B94}"/>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44</a:t>
            </a:fld>
            <a:endParaRPr lang="en" dirty="0"/>
          </a:p>
        </p:txBody>
      </p:sp>
    </p:spTree>
    <p:extLst>
      <p:ext uri="{BB962C8B-B14F-4D97-AF65-F5344CB8AC3E}">
        <p14:creationId xmlns:p14="http://schemas.microsoft.com/office/powerpoint/2010/main" val="4223545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FE61-208E-F8A1-218D-498D5494B5B0}"/>
              </a:ext>
            </a:extLst>
          </p:cNvPr>
          <p:cNvSpPr>
            <a:spLocks noGrp="1"/>
          </p:cNvSpPr>
          <p:nvPr>
            <p:ph type="title"/>
          </p:nvPr>
        </p:nvSpPr>
        <p:spPr/>
        <p:txBody>
          <a:bodyPr/>
          <a:lstStyle/>
          <a:p>
            <a:r>
              <a:rPr lang="en-US" dirty="0"/>
              <a:t>Architecture for a symmetry-aware image transform</a:t>
            </a:r>
          </a:p>
        </p:txBody>
      </p:sp>
      <p:pic>
        <p:nvPicPr>
          <p:cNvPr id="5" name="Picture 4" descr="A diagram of a graph&#10;&#10;AI-generated content may be incorrect.">
            <a:extLst>
              <a:ext uri="{FF2B5EF4-FFF2-40B4-BE49-F238E27FC236}">
                <a16:creationId xmlns:a16="http://schemas.microsoft.com/office/drawing/2014/main" id="{D9BA1308-40D1-D457-E99A-4D3CD6889B2B}"/>
              </a:ext>
            </a:extLst>
          </p:cNvPr>
          <p:cNvPicPr>
            <a:picLocks noChangeAspect="1"/>
          </p:cNvPicPr>
          <p:nvPr/>
        </p:nvPicPr>
        <p:blipFill>
          <a:blip r:embed="rId2"/>
          <a:stretch>
            <a:fillRect/>
          </a:stretch>
        </p:blipFill>
        <p:spPr>
          <a:xfrm>
            <a:off x="1293236" y="2052453"/>
            <a:ext cx="7772400" cy="2383298"/>
          </a:xfrm>
          <a:prstGeom prst="rect">
            <a:avLst/>
          </a:prstGeom>
        </p:spPr>
      </p:pic>
      <p:pic>
        <p:nvPicPr>
          <p:cNvPr id="7" name="Picture 6" descr="A grey cube with a black outline&#10;&#10;AI-generated content may be incorrect.">
            <a:extLst>
              <a:ext uri="{FF2B5EF4-FFF2-40B4-BE49-F238E27FC236}">
                <a16:creationId xmlns:a16="http://schemas.microsoft.com/office/drawing/2014/main" id="{DF9F98F6-FCDB-F7E5-9C7A-F82FAB7D611C}"/>
              </a:ext>
            </a:extLst>
          </p:cNvPr>
          <p:cNvPicPr>
            <a:picLocks noChangeAspect="1"/>
          </p:cNvPicPr>
          <p:nvPr/>
        </p:nvPicPr>
        <p:blipFill>
          <a:blip r:embed="rId3"/>
          <a:stretch>
            <a:fillRect/>
          </a:stretch>
        </p:blipFill>
        <p:spPr>
          <a:xfrm>
            <a:off x="78363" y="2668207"/>
            <a:ext cx="1087043" cy="1140069"/>
          </a:xfrm>
          <a:prstGeom prst="rect">
            <a:avLst/>
          </a:prstGeom>
        </p:spPr>
      </p:pic>
      <p:pic>
        <p:nvPicPr>
          <p:cNvPr id="9" name="Picture 8">
            <a:extLst>
              <a:ext uri="{FF2B5EF4-FFF2-40B4-BE49-F238E27FC236}">
                <a16:creationId xmlns:a16="http://schemas.microsoft.com/office/drawing/2014/main" id="{65AFF25E-148B-7CA7-100A-88E79FAAD7AD}"/>
              </a:ext>
            </a:extLst>
          </p:cNvPr>
          <p:cNvPicPr>
            <a:picLocks noChangeAspect="1"/>
          </p:cNvPicPr>
          <p:nvPr/>
        </p:nvPicPr>
        <p:blipFill>
          <a:blip r:embed="rId4"/>
          <a:stretch>
            <a:fillRect/>
          </a:stretch>
        </p:blipFill>
        <p:spPr>
          <a:xfrm>
            <a:off x="1293235" y="3151783"/>
            <a:ext cx="69021" cy="571500"/>
          </a:xfrm>
          <a:prstGeom prst="rect">
            <a:avLst/>
          </a:prstGeom>
        </p:spPr>
      </p:pic>
      <p:pic>
        <p:nvPicPr>
          <p:cNvPr id="10" name="Picture 9">
            <a:extLst>
              <a:ext uri="{FF2B5EF4-FFF2-40B4-BE49-F238E27FC236}">
                <a16:creationId xmlns:a16="http://schemas.microsoft.com/office/drawing/2014/main" id="{C733F119-7A54-14F0-2F99-4D28C261EF7D}"/>
              </a:ext>
            </a:extLst>
          </p:cNvPr>
          <p:cNvPicPr>
            <a:picLocks noChangeAspect="1"/>
          </p:cNvPicPr>
          <p:nvPr/>
        </p:nvPicPr>
        <p:blipFill>
          <a:blip r:embed="rId4"/>
          <a:stretch>
            <a:fillRect/>
          </a:stretch>
        </p:blipFill>
        <p:spPr>
          <a:xfrm>
            <a:off x="7916774" y="1770777"/>
            <a:ext cx="787611" cy="571500"/>
          </a:xfrm>
          <a:prstGeom prst="rect">
            <a:avLst/>
          </a:prstGeom>
        </p:spPr>
      </p:pic>
      <p:pic>
        <p:nvPicPr>
          <p:cNvPr id="11" name="Picture 10">
            <a:extLst>
              <a:ext uri="{FF2B5EF4-FFF2-40B4-BE49-F238E27FC236}">
                <a16:creationId xmlns:a16="http://schemas.microsoft.com/office/drawing/2014/main" id="{B0AC25E6-A995-2DB9-CA2B-D9250E06CD09}"/>
              </a:ext>
            </a:extLst>
          </p:cNvPr>
          <p:cNvPicPr>
            <a:picLocks noChangeAspect="1"/>
          </p:cNvPicPr>
          <p:nvPr/>
        </p:nvPicPr>
        <p:blipFill>
          <a:blip r:embed="rId4"/>
          <a:stretch>
            <a:fillRect/>
          </a:stretch>
        </p:blipFill>
        <p:spPr>
          <a:xfrm>
            <a:off x="8605505" y="3528387"/>
            <a:ext cx="538495" cy="792774"/>
          </a:xfrm>
          <a:prstGeom prst="rect">
            <a:avLst/>
          </a:prstGeom>
        </p:spPr>
      </p:pic>
      <p:pic>
        <p:nvPicPr>
          <p:cNvPr id="12" name="Picture 11">
            <a:extLst>
              <a:ext uri="{FF2B5EF4-FFF2-40B4-BE49-F238E27FC236}">
                <a16:creationId xmlns:a16="http://schemas.microsoft.com/office/drawing/2014/main" id="{9724B47D-E9CB-EAE9-E980-FFA1CFC58926}"/>
              </a:ext>
            </a:extLst>
          </p:cNvPr>
          <p:cNvPicPr>
            <a:picLocks noChangeAspect="1"/>
          </p:cNvPicPr>
          <p:nvPr/>
        </p:nvPicPr>
        <p:blipFill>
          <a:blip r:embed="rId4"/>
          <a:stretch>
            <a:fillRect/>
          </a:stretch>
        </p:blipFill>
        <p:spPr>
          <a:xfrm>
            <a:off x="7385538" y="3723283"/>
            <a:ext cx="1361385" cy="792774"/>
          </a:xfrm>
          <a:prstGeom prst="rect">
            <a:avLst/>
          </a:prstGeom>
        </p:spPr>
      </p:pic>
      <p:pic>
        <p:nvPicPr>
          <p:cNvPr id="14" name="Picture 13">
            <a:extLst>
              <a:ext uri="{FF2B5EF4-FFF2-40B4-BE49-F238E27FC236}">
                <a16:creationId xmlns:a16="http://schemas.microsoft.com/office/drawing/2014/main" id="{104C1212-62BD-9FED-2E82-9DA5E474381D}"/>
              </a:ext>
            </a:extLst>
          </p:cNvPr>
          <p:cNvPicPr>
            <a:picLocks noChangeAspect="1"/>
          </p:cNvPicPr>
          <p:nvPr/>
        </p:nvPicPr>
        <p:blipFill>
          <a:blip r:embed="rId5"/>
          <a:stretch>
            <a:fillRect/>
          </a:stretch>
        </p:blipFill>
        <p:spPr>
          <a:xfrm>
            <a:off x="425035" y="3819999"/>
            <a:ext cx="393700" cy="209550"/>
          </a:xfrm>
          <a:prstGeom prst="rect">
            <a:avLst/>
          </a:prstGeom>
        </p:spPr>
      </p:pic>
      <p:pic>
        <p:nvPicPr>
          <p:cNvPr id="16" name="Picture 15" descr="A blue rectangular object with black text&#10;&#10;AI-generated content may be incorrect.">
            <a:extLst>
              <a:ext uri="{FF2B5EF4-FFF2-40B4-BE49-F238E27FC236}">
                <a16:creationId xmlns:a16="http://schemas.microsoft.com/office/drawing/2014/main" id="{3A30188D-1646-32AB-46F3-574FC4659377}"/>
              </a:ext>
            </a:extLst>
          </p:cNvPr>
          <p:cNvPicPr>
            <a:picLocks noChangeAspect="1"/>
          </p:cNvPicPr>
          <p:nvPr/>
        </p:nvPicPr>
        <p:blipFill>
          <a:blip r:embed="rId6"/>
          <a:stretch>
            <a:fillRect/>
          </a:stretch>
        </p:blipFill>
        <p:spPr>
          <a:xfrm>
            <a:off x="219597" y="1591465"/>
            <a:ext cx="1073638" cy="924263"/>
          </a:xfrm>
          <a:prstGeom prst="rect">
            <a:avLst/>
          </a:prstGeom>
        </p:spPr>
      </p:pic>
      <p:sp>
        <p:nvSpPr>
          <p:cNvPr id="17" name="TextBox 16">
            <a:extLst>
              <a:ext uri="{FF2B5EF4-FFF2-40B4-BE49-F238E27FC236}">
                <a16:creationId xmlns:a16="http://schemas.microsoft.com/office/drawing/2014/main" id="{56301622-29A0-CE22-1EB0-822D4B64E9A0}"/>
              </a:ext>
            </a:extLst>
          </p:cNvPr>
          <p:cNvSpPr txBox="1"/>
          <p:nvPr/>
        </p:nvSpPr>
        <p:spPr>
          <a:xfrm>
            <a:off x="742441" y="2464423"/>
            <a:ext cx="308098" cy="369332"/>
          </a:xfrm>
          <a:prstGeom prst="rect">
            <a:avLst/>
          </a:prstGeom>
          <a:noFill/>
        </p:spPr>
        <p:txBody>
          <a:bodyPr wrap="none" rtlCol="0">
            <a:spAutoFit/>
          </a:bodyPr>
          <a:lstStyle/>
          <a:p>
            <a:r>
              <a:rPr lang="en-US" dirty="0"/>
              <a:t>+</a:t>
            </a:r>
          </a:p>
        </p:txBody>
      </p:sp>
      <p:pic>
        <p:nvPicPr>
          <p:cNvPr id="21" name="Picture 20">
            <a:extLst>
              <a:ext uri="{FF2B5EF4-FFF2-40B4-BE49-F238E27FC236}">
                <a16:creationId xmlns:a16="http://schemas.microsoft.com/office/drawing/2014/main" id="{BDD083A1-F4A8-5A29-C267-244E23E28C69}"/>
              </a:ext>
            </a:extLst>
          </p:cNvPr>
          <p:cNvPicPr>
            <a:picLocks noChangeAspect="1"/>
          </p:cNvPicPr>
          <p:nvPr/>
        </p:nvPicPr>
        <p:blipFill>
          <a:blip r:embed="rId7"/>
          <a:stretch>
            <a:fillRect/>
          </a:stretch>
        </p:blipFill>
        <p:spPr>
          <a:xfrm>
            <a:off x="2555074" y="1591465"/>
            <a:ext cx="3416300" cy="482600"/>
          </a:xfrm>
          <a:prstGeom prst="rect">
            <a:avLst/>
          </a:prstGeom>
        </p:spPr>
      </p:pic>
      <p:pic>
        <p:nvPicPr>
          <p:cNvPr id="27" name="Picture 26" descr="A diagram of a diagram of a layer&#10;&#10;AI-generated content may be incorrect.">
            <a:extLst>
              <a:ext uri="{FF2B5EF4-FFF2-40B4-BE49-F238E27FC236}">
                <a16:creationId xmlns:a16="http://schemas.microsoft.com/office/drawing/2014/main" id="{908151F0-27BB-9B3A-7E28-579CA2DD1F3A}"/>
              </a:ext>
            </a:extLst>
          </p:cNvPr>
          <p:cNvPicPr>
            <a:picLocks noChangeAspect="1"/>
          </p:cNvPicPr>
          <p:nvPr/>
        </p:nvPicPr>
        <p:blipFill>
          <a:blip r:embed="rId8"/>
          <a:srcRect b="28424"/>
          <a:stretch>
            <a:fillRect/>
          </a:stretch>
        </p:blipFill>
        <p:spPr>
          <a:xfrm>
            <a:off x="2194027" y="906668"/>
            <a:ext cx="4138394" cy="1132568"/>
          </a:xfrm>
          <a:prstGeom prst="rect">
            <a:avLst/>
          </a:prstGeom>
        </p:spPr>
      </p:pic>
      <p:cxnSp>
        <p:nvCxnSpPr>
          <p:cNvPr id="29" name="Straight Arrow Connector 28">
            <a:extLst>
              <a:ext uri="{FF2B5EF4-FFF2-40B4-BE49-F238E27FC236}">
                <a16:creationId xmlns:a16="http://schemas.microsoft.com/office/drawing/2014/main" id="{5A11040F-091D-DBB3-0EA9-097C83838C8B}"/>
              </a:ext>
            </a:extLst>
          </p:cNvPr>
          <p:cNvCxnSpPr/>
          <p:nvPr/>
        </p:nvCxnSpPr>
        <p:spPr>
          <a:xfrm flipV="1">
            <a:off x="1420712" y="1580659"/>
            <a:ext cx="645838" cy="241300"/>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387DC595-47D9-5912-FB7E-1E905B8F9028}"/>
              </a:ext>
            </a:extLst>
          </p:cNvPr>
          <p:cNvCxnSpPr>
            <a:cxnSpLocks/>
          </p:cNvCxnSpPr>
          <p:nvPr/>
        </p:nvCxnSpPr>
        <p:spPr>
          <a:xfrm>
            <a:off x="6575118" y="1472952"/>
            <a:ext cx="1275646" cy="795119"/>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3C4F3547-16FA-91CB-DB0E-DB2D7B0CF55A}"/>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45</a:t>
            </a:fld>
            <a:endParaRPr lang="en" dirty="0"/>
          </a:p>
        </p:txBody>
      </p:sp>
      <p:pic>
        <p:nvPicPr>
          <p:cNvPr id="6" name="Picture 5">
            <a:extLst>
              <a:ext uri="{FF2B5EF4-FFF2-40B4-BE49-F238E27FC236}">
                <a16:creationId xmlns:a16="http://schemas.microsoft.com/office/drawing/2014/main" id="{3A8814E1-9A8D-19EC-07C7-201D82418AC3}"/>
              </a:ext>
            </a:extLst>
          </p:cNvPr>
          <p:cNvPicPr>
            <a:picLocks noChangeAspect="1"/>
          </p:cNvPicPr>
          <p:nvPr/>
        </p:nvPicPr>
        <p:blipFill>
          <a:blip r:embed="rId9"/>
          <a:stretch>
            <a:fillRect/>
          </a:stretch>
        </p:blipFill>
        <p:spPr>
          <a:xfrm>
            <a:off x="4772101" y="3813649"/>
            <a:ext cx="2069915" cy="431800"/>
          </a:xfrm>
          <a:prstGeom prst="rect">
            <a:avLst/>
          </a:prstGeom>
        </p:spPr>
      </p:pic>
      <p:pic>
        <p:nvPicPr>
          <p:cNvPr id="8" name="Picture 7">
            <a:extLst>
              <a:ext uri="{FF2B5EF4-FFF2-40B4-BE49-F238E27FC236}">
                <a16:creationId xmlns:a16="http://schemas.microsoft.com/office/drawing/2014/main" id="{A26CCF95-4E1A-F193-A128-7351016C729E}"/>
              </a:ext>
            </a:extLst>
          </p:cNvPr>
          <p:cNvPicPr>
            <a:picLocks noChangeAspect="1"/>
          </p:cNvPicPr>
          <p:nvPr/>
        </p:nvPicPr>
        <p:blipFill>
          <a:blip r:embed="rId9"/>
          <a:stretch>
            <a:fillRect/>
          </a:stretch>
        </p:blipFill>
        <p:spPr>
          <a:xfrm>
            <a:off x="1214872" y="3789059"/>
            <a:ext cx="2069915" cy="431800"/>
          </a:xfrm>
          <a:prstGeom prst="rect">
            <a:avLst/>
          </a:prstGeom>
        </p:spPr>
      </p:pic>
      <p:pic>
        <p:nvPicPr>
          <p:cNvPr id="13" name="Picture 12">
            <a:extLst>
              <a:ext uri="{FF2B5EF4-FFF2-40B4-BE49-F238E27FC236}">
                <a16:creationId xmlns:a16="http://schemas.microsoft.com/office/drawing/2014/main" id="{C5ABC426-9B68-2070-AD3F-8D9A1DFC8B6B}"/>
              </a:ext>
            </a:extLst>
          </p:cNvPr>
          <p:cNvPicPr>
            <a:picLocks noChangeAspect="1"/>
          </p:cNvPicPr>
          <p:nvPr/>
        </p:nvPicPr>
        <p:blipFill>
          <a:blip r:embed="rId9"/>
          <a:stretch>
            <a:fillRect/>
          </a:stretch>
        </p:blipFill>
        <p:spPr>
          <a:xfrm>
            <a:off x="3179806" y="3178687"/>
            <a:ext cx="1481094" cy="314156"/>
          </a:xfrm>
          <a:prstGeom prst="rect">
            <a:avLst/>
          </a:prstGeom>
        </p:spPr>
      </p:pic>
      <p:pic>
        <p:nvPicPr>
          <p:cNvPr id="15" name="Picture 14">
            <a:extLst>
              <a:ext uri="{FF2B5EF4-FFF2-40B4-BE49-F238E27FC236}">
                <a16:creationId xmlns:a16="http://schemas.microsoft.com/office/drawing/2014/main" id="{F869152D-1477-37C3-3352-0937B60B15D0}"/>
              </a:ext>
            </a:extLst>
          </p:cNvPr>
          <p:cNvPicPr>
            <a:picLocks noChangeAspect="1"/>
          </p:cNvPicPr>
          <p:nvPr/>
        </p:nvPicPr>
        <p:blipFill>
          <a:blip r:embed="rId9"/>
          <a:stretch>
            <a:fillRect/>
          </a:stretch>
        </p:blipFill>
        <p:spPr>
          <a:xfrm>
            <a:off x="4075762" y="2897101"/>
            <a:ext cx="1416988" cy="172336"/>
          </a:xfrm>
          <a:prstGeom prst="rect">
            <a:avLst/>
          </a:prstGeom>
        </p:spPr>
      </p:pic>
      <p:pic>
        <p:nvPicPr>
          <p:cNvPr id="18" name="Picture 17">
            <a:extLst>
              <a:ext uri="{FF2B5EF4-FFF2-40B4-BE49-F238E27FC236}">
                <a16:creationId xmlns:a16="http://schemas.microsoft.com/office/drawing/2014/main" id="{45EE4CBB-D52C-8174-77AE-47FE6687FC06}"/>
              </a:ext>
            </a:extLst>
          </p:cNvPr>
          <p:cNvPicPr>
            <a:picLocks noChangeAspect="1"/>
          </p:cNvPicPr>
          <p:nvPr/>
        </p:nvPicPr>
        <p:blipFill>
          <a:blip r:embed="rId9"/>
          <a:stretch>
            <a:fillRect/>
          </a:stretch>
        </p:blipFill>
        <p:spPr>
          <a:xfrm>
            <a:off x="5420790" y="2020321"/>
            <a:ext cx="1964748" cy="494804"/>
          </a:xfrm>
          <a:prstGeom prst="rect">
            <a:avLst/>
          </a:prstGeom>
        </p:spPr>
      </p:pic>
    </p:spTree>
    <p:extLst>
      <p:ext uri="{BB962C8B-B14F-4D97-AF65-F5344CB8AC3E}">
        <p14:creationId xmlns:p14="http://schemas.microsoft.com/office/powerpoint/2010/main" val="957893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F427-1CEE-DE3D-B4CB-9569A9D515A9}"/>
              </a:ext>
            </a:extLst>
          </p:cNvPr>
          <p:cNvSpPr>
            <a:spLocks noGrp="1"/>
          </p:cNvSpPr>
          <p:nvPr>
            <p:ph type="title"/>
          </p:nvPr>
        </p:nvSpPr>
        <p:spPr/>
        <p:txBody>
          <a:bodyPr/>
          <a:lstStyle/>
          <a:p>
            <a:r>
              <a:rPr lang="en-US" dirty="0"/>
              <a:t>Physics-aware loss function</a:t>
            </a:r>
          </a:p>
        </p:txBody>
      </p:sp>
      <p:pic>
        <p:nvPicPr>
          <p:cNvPr id="5" name="Picture 4" descr="A diagram of a graph&#10;&#10;AI-generated content may be incorrect.">
            <a:extLst>
              <a:ext uri="{FF2B5EF4-FFF2-40B4-BE49-F238E27FC236}">
                <a16:creationId xmlns:a16="http://schemas.microsoft.com/office/drawing/2014/main" id="{D351DEC1-6623-F79C-45DD-DBA41D9D8165}"/>
              </a:ext>
            </a:extLst>
          </p:cNvPr>
          <p:cNvPicPr>
            <a:picLocks noChangeAspect="1"/>
          </p:cNvPicPr>
          <p:nvPr/>
        </p:nvPicPr>
        <p:blipFill>
          <a:blip r:embed="rId2"/>
          <a:stretch>
            <a:fillRect/>
          </a:stretch>
        </p:blipFill>
        <p:spPr>
          <a:xfrm>
            <a:off x="311700" y="2005302"/>
            <a:ext cx="5862918" cy="2400255"/>
          </a:xfrm>
          <a:prstGeom prst="rect">
            <a:avLst/>
          </a:prstGeom>
        </p:spPr>
      </p:pic>
      <p:pic>
        <p:nvPicPr>
          <p:cNvPr id="7" name="Picture 6">
            <a:extLst>
              <a:ext uri="{FF2B5EF4-FFF2-40B4-BE49-F238E27FC236}">
                <a16:creationId xmlns:a16="http://schemas.microsoft.com/office/drawing/2014/main" id="{E065A6AD-9143-2175-F524-FFC24F7E10B5}"/>
              </a:ext>
            </a:extLst>
          </p:cNvPr>
          <p:cNvPicPr>
            <a:picLocks noChangeAspect="1"/>
          </p:cNvPicPr>
          <p:nvPr/>
        </p:nvPicPr>
        <p:blipFill>
          <a:blip r:embed="rId3"/>
          <a:stretch>
            <a:fillRect/>
          </a:stretch>
        </p:blipFill>
        <p:spPr>
          <a:xfrm>
            <a:off x="4481605" y="2302699"/>
            <a:ext cx="816535" cy="292473"/>
          </a:xfrm>
          <a:prstGeom prst="rect">
            <a:avLst/>
          </a:prstGeom>
        </p:spPr>
      </p:pic>
      <p:pic>
        <p:nvPicPr>
          <p:cNvPr id="8" name="Picture 7">
            <a:extLst>
              <a:ext uri="{FF2B5EF4-FFF2-40B4-BE49-F238E27FC236}">
                <a16:creationId xmlns:a16="http://schemas.microsoft.com/office/drawing/2014/main" id="{57483E8B-C04E-B2A9-3338-EEF4ADBF03B6}"/>
              </a:ext>
            </a:extLst>
          </p:cNvPr>
          <p:cNvPicPr>
            <a:picLocks noChangeAspect="1"/>
          </p:cNvPicPr>
          <p:nvPr/>
        </p:nvPicPr>
        <p:blipFill>
          <a:blip r:embed="rId3"/>
          <a:stretch>
            <a:fillRect/>
          </a:stretch>
        </p:blipFill>
        <p:spPr>
          <a:xfrm>
            <a:off x="1012264" y="2302699"/>
            <a:ext cx="816535" cy="292473"/>
          </a:xfrm>
          <a:prstGeom prst="rect">
            <a:avLst/>
          </a:prstGeom>
        </p:spPr>
      </p:pic>
      <p:pic>
        <p:nvPicPr>
          <p:cNvPr id="10" name="Picture 9" descr="A graph of a graph&#10;&#10;AI-generated content may be incorrect.">
            <a:extLst>
              <a:ext uri="{FF2B5EF4-FFF2-40B4-BE49-F238E27FC236}">
                <a16:creationId xmlns:a16="http://schemas.microsoft.com/office/drawing/2014/main" id="{B7D6E7A0-8730-C22F-412B-7353AD05EF99}"/>
              </a:ext>
            </a:extLst>
          </p:cNvPr>
          <p:cNvPicPr>
            <a:picLocks noChangeAspect="1"/>
          </p:cNvPicPr>
          <p:nvPr/>
        </p:nvPicPr>
        <p:blipFill>
          <a:blip r:embed="rId4"/>
          <a:stretch>
            <a:fillRect/>
          </a:stretch>
        </p:blipFill>
        <p:spPr>
          <a:xfrm>
            <a:off x="6362561" y="785457"/>
            <a:ext cx="2276919" cy="3326955"/>
          </a:xfrm>
          <a:prstGeom prst="rect">
            <a:avLst/>
          </a:prstGeom>
        </p:spPr>
      </p:pic>
      <p:sp>
        <p:nvSpPr>
          <p:cNvPr id="13" name="TextBox 12">
            <a:extLst>
              <a:ext uri="{FF2B5EF4-FFF2-40B4-BE49-F238E27FC236}">
                <a16:creationId xmlns:a16="http://schemas.microsoft.com/office/drawing/2014/main" id="{6A3E7488-F9EB-AC0E-41F3-08EB25F3A961}"/>
              </a:ext>
            </a:extLst>
          </p:cNvPr>
          <p:cNvSpPr txBox="1"/>
          <p:nvPr/>
        </p:nvSpPr>
        <p:spPr>
          <a:xfrm>
            <a:off x="380989" y="804973"/>
            <a:ext cx="5724340" cy="1200329"/>
          </a:xfrm>
          <a:prstGeom prst="rect">
            <a:avLst/>
          </a:prstGeom>
          <a:noFill/>
        </p:spPr>
        <p:txBody>
          <a:bodyPr wrap="square">
            <a:spAutoFit/>
          </a:bodyPr>
          <a:lstStyle/>
          <a:p>
            <a:r>
              <a:rPr lang="en-US" b="1" dirty="0"/>
              <a:t>Kendall Loss:</a:t>
            </a:r>
            <a:r>
              <a:rPr lang="en-US" dirty="0"/>
              <a:t> An adaptive weighting scheme that automatically learns how to balance the voxel, gradient, and histogram objectives during training, eliminating the need to manually tune loss weights.</a:t>
            </a:r>
          </a:p>
        </p:txBody>
      </p:sp>
      <p:sp>
        <p:nvSpPr>
          <p:cNvPr id="3" name="Slide Number Placeholder 2">
            <a:extLst>
              <a:ext uri="{FF2B5EF4-FFF2-40B4-BE49-F238E27FC236}">
                <a16:creationId xmlns:a16="http://schemas.microsoft.com/office/drawing/2014/main" id="{13821CD9-CA24-537F-E923-8B345783E05F}"/>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46</a:t>
            </a:fld>
            <a:endParaRPr lang="en" dirty="0"/>
          </a:p>
        </p:txBody>
      </p:sp>
      <p:pic>
        <p:nvPicPr>
          <p:cNvPr id="6" name="Picture 5">
            <a:extLst>
              <a:ext uri="{FF2B5EF4-FFF2-40B4-BE49-F238E27FC236}">
                <a16:creationId xmlns:a16="http://schemas.microsoft.com/office/drawing/2014/main" id="{C0D12DB2-33EC-45EA-579F-89A334763F8B}"/>
              </a:ext>
            </a:extLst>
          </p:cNvPr>
          <p:cNvPicPr>
            <a:picLocks noChangeAspect="1"/>
          </p:cNvPicPr>
          <p:nvPr/>
        </p:nvPicPr>
        <p:blipFill>
          <a:blip r:embed="rId5"/>
          <a:stretch>
            <a:fillRect/>
          </a:stretch>
        </p:blipFill>
        <p:spPr>
          <a:xfrm>
            <a:off x="206375" y="4037472"/>
            <a:ext cx="6038850" cy="342900"/>
          </a:xfrm>
          <a:prstGeom prst="rect">
            <a:avLst/>
          </a:prstGeom>
        </p:spPr>
      </p:pic>
    </p:spTree>
    <p:extLst>
      <p:ext uri="{BB962C8B-B14F-4D97-AF65-F5344CB8AC3E}">
        <p14:creationId xmlns:p14="http://schemas.microsoft.com/office/powerpoint/2010/main" val="270871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0133-CB2A-3D52-CF40-E9041B8CF2CF}"/>
              </a:ext>
            </a:extLst>
          </p:cNvPr>
          <p:cNvSpPr>
            <a:spLocks noGrp="1"/>
          </p:cNvSpPr>
          <p:nvPr>
            <p:ph type="title"/>
          </p:nvPr>
        </p:nvSpPr>
        <p:spPr/>
        <p:txBody>
          <a:bodyPr/>
          <a:lstStyle/>
          <a:p>
            <a:r>
              <a:rPr lang="en-US" dirty="0"/>
              <a:t>Electron localization function prediction</a:t>
            </a:r>
          </a:p>
        </p:txBody>
      </p:sp>
      <p:pic>
        <p:nvPicPr>
          <p:cNvPr id="4" name="Picture 3" descr="A diagram of different colored spheres&#10;&#10;AI-generated content may be incorrect.">
            <a:extLst>
              <a:ext uri="{FF2B5EF4-FFF2-40B4-BE49-F238E27FC236}">
                <a16:creationId xmlns:a16="http://schemas.microsoft.com/office/drawing/2014/main" id="{47912F1D-BB8A-62FC-B397-D75FA5FD2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00" y="891810"/>
            <a:ext cx="3501386" cy="3462295"/>
          </a:xfrm>
          <a:prstGeom prst="rect">
            <a:avLst/>
          </a:prstGeom>
        </p:spPr>
      </p:pic>
      <p:pic>
        <p:nvPicPr>
          <p:cNvPr id="5" name="Picture 4" descr="A graph of blue dots&#10;&#10;AI-generated content may be incorrect.">
            <a:extLst>
              <a:ext uri="{FF2B5EF4-FFF2-40B4-BE49-F238E27FC236}">
                <a16:creationId xmlns:a16="http://schemas.microsoft.com/office/drawing/2014/main" id="{C6E9685F-F023-DD95-DD57-341EBBAAB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086" y="891810"/>
            <a:ext cx="3438493" cy="3462296"/>
          </a:xfrm>
          <a:prstGeom prst="rect">
            <a:avLst/>
          </a:prstGeom>
        </p:spPr>
      </p:pic>
      <p:sp>
        <p:nvSpPr>
          <p:cNvPr id="6" name="TextBox 5">
            <a:extLst>
              <a:ext uri="{FF2B5EF4-FFF2-40B4-BE49-F238E27FC236}">
                <a16:creationId xmlns:a16="http://schemas.microsoft.com/office/drawing/2014/main" id="{5039DC0B-E1B6-82E3-F501-317784B4B3A2}"/>
              </a:ext>
            </a:extLst>
          </p:cNvPr>
          <p:cNvSpPr txBox="1"/>
          <p:nvPr/>
        </p:nvSpPr>
        <p:spPr>
          <a:xfrm>
            <a:off x="7314472" y="1140589"/>
            <a:ext cx="1580721" cy="2862322"/>
          </a:xfrm>
          <a:prstGeom prst="rect">
            <a:avLst/>
          </a:prstGeom>
          <a:noFill/>
        </p:spPr>
        <p:txBody>
          <a:bodyPr wrap="square" rtlCol="0">
            <a:spAutoFit/>
          </a:bodyPr>
          <a:lstStyle/>
          <a:p>
            <a:r>
              <a:rPr lang="en-US" dirty="0"/>
              <a:t>Model tested on subset of metal lattices</a:t>
            </a:r>
          </a:p>
          <a:p>
            <a:endParaRPr lang="en-US" dirty="0"/>
          </a:p>
          <a:p>
            <a:r>
              <a:rPr lang="en-US" dirty="0"/>
              <a:t>Maxima most relevant to prediction of superhydride structures</a:t>
            </a:r>
          </a:p>
          <a:p>
            <a:endParaRPr lang="en-US" dirty="0"/>
          </a:p>
        </p:txBody>
      </p:sp>
      <p:sp>
        <p:nvSpPr>
          <p:cNvPr id="3" name="Slide Number Placeholder 2">
            <a:extLst>
              <a:ext uri="{FF2B5EF4-FFF2-40B4-BE49-F238E27FC236}">
                <a16:creationId xmlns:a16="http://schemas.microsoft.com/office/drawing/2014/main" id="{F79BE607-7ECE-EBED-D1C7-88CC3DFE0D64}"/>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47</a:t>
            </a:fld>
            <a:endParaRPr lang="en" dirty="0"/>
          </a:p>
        </p:txBody>
      </p:sp>
    </p:spTree>
    <p:extLst>
      <p:ext uri="{BB962C8B-B14F-4D97-AF65-F5344CB8AC3E}">
        <p14:creationId xmlns:p14="http://schemas.microsoft.com/office/powerpoint/2010/main" val="2314336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B3697-A0B8-EEE1-CCFF-3605EDA9D09A}"/>
              </a:ext>
            </a:extLst>
          </p:cNvPr>
          <p:cNvSpPr>
            <a:spLocks noGrp="1"/>
          </p:cNvSpPr>
          <p:nvPr>
            <p:ph type="title"/>
          </p:nvPr>
        </p:nvSpPr>
        <p:spPr/>
        <p:txBody>
          <a:bodyPr/>
          <a:lstStyle/>
          <a:p>
            <a:r>
              <a:rPr lang="en-US" dirty="0"/>
              <a:t>Conclusions </a:t>
            </a:r>
          </a:p>
        </p:txBody>
      </p:sp>
      <p:sp>
        <p:nvSpPr>
          <p:cNvPr id="3" name="Text Placeholder 2">
            <a:extLst>
              <a:ext uri="{FF2B5EF4-FFF2-40B4-BE49-F238E27FC236}">
                <a16:creationId xmlns:a16="http://schemas.microsoft.com/office/drawing/2014/main" id="{493F227D-4AFE-2B5E-1F38-27EC6A0BE19C}"/>
              </a:ext>
            </a:extLst>
          </p:cNvPr>
          <p:cNvSpPr>
            <a:spLocks noGrp="1"/>
          </p:cNvSpPr>
          <p:nvPr>
            <p:ph type="body" idx="13"/>
          </p:nvPr>
        </p:nvSpPr>
        <p:spPr>
          <a:xfrm>
            <a:off x="311700" y="634286"/>
            <a:ext cx="8520600" cy="3416400"/>
          </a:xfrm>
        </p:spPr>
        <p:txBody>
          <a:bodyPr/>
          <a:lstStyle/>
          <a:p>
            <a:r>
              <a:rPr lang="en-US" dirty="0"/>
              <a:t>Quasi-atom states and chemical templates provide a framework for understanding the formation mechanism and structure preference of many compounds</a:t>
            </a:r>
          </a:p>
          <a:p>
            <a:r>
              <a:rPr lang="en-US" dirty="0"/>
              <a:t>In TMX</a:t>
            </a:r>
            <a:r>
              <a:rPr lang="en-US" baseline="-25000" dirty="0"/>
              <a:t>2</a:t>
            </a:r>
            <a:r>
              <a:rPr lang="en-US" dirty="0"/>
              <a:t> monolayers, chemical templates and vacancies create tunable electride behavior and influence H adsorption</a:t>
            </a:r>
          </a:p>
          <a:p>
            <a:r>
              <a:rPr lang="en-US" dirty="0"/>
              <a:t>Interstitial states help explain strong superconductivity in molecular hydrogen and pressure driven metallization of H</a:t>
            </a:r>
            <a:r>
              <a:rPr lang="en-US" baseline="-25000" dirty="0"/>
              <a:t>2</a:t>
            </a:r>
          </a:p>
          <a:p>
            <a:r>
              <a:rPr lang="en-US" dirty="0"/>
              <a:t>Template-guided machine learning accelerates discovery, enabling efficient screening of superhydrides and rapid ELF prediction</a:t>
            </a:r>
          </a:p>
          <a:p>
            <a:endParaRPr lang="en-US" dirty="0"/>
          </a:p>
        </p:txBody>
      </p:sp>
      <p:sp>
        <p:nvSpPr>
          <p:cNvPr id="4" name="Slide Number Placeholder 3">
            <a:extLst>
              <a:ext uri="{FF2B5EF4-FFF2-40B4-BE49-F238E27FC236}">
                <a16:creationId xmlns:a16="http://schemas.microsoft.com/office/drawing/2014/main" id="{C9C6DA8B-2A5E-7C5E-E187-601C074765ED}"/>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48</a:t>
            </a:fld>
            <a:endParaRPr lang="en" dirty="0"/>
          </a:p>
        </p:txBody>
      </p:sp>
      <p:pic>
        <p:nvPicPr>
          <p:cNvPr id="6" name="Picture 5">
            <a:extLst>
              <a:ext uri="{FF2B5EF4-FFF2-40B4-BE49-F238E27FC236}">
                <a16:creationId xmlns:a16="http://schemas.microsoft.com/office/drawing/2014/main" id="{5F244AFF-1D4E-3145-5A35-3BBE37FF4F4D}"/>
              </a:ext>
            </a:extLst>
          </p:cNvPr>
          <p:cNvPicPr>
            <a:picLocks noChangeAspect="1"/>
          </p:cNvPicPr>
          <p:nvPr/>
        </p:nvPicPr>
        <p:blipFill>
          <a:blip r:embed="rId2"/>
          <a:srcRect t="5678" b="14665"/>
          <a:stretch>
            <a:fillRect/>
          </a:stretch>
        </p:blipFill>
        <p:spPr>
          <a:xfrm>
            <a:off x="1773910" y="3657600"/>
            <a:ext cx="5596179" cy="1485900"/>
          </a:xfrm>
          <a:prstGeom prst="rect">
            <a:avLst/>
          </a:prstGeom>
        </p:spPr>
      </p:pic>
    </p:spTree>
    <p:extLst>
      <p:ext uri="{BB962C8B-B14F-4D97-AF65-F5344CB8AC3E}">
        <p14:creationId xmlns:p14="http://schemas.microsoft.com/office/powerpoint/2010/main" val="660144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C4CF-2AF2-859C-B069-5162CA1DA4B6}"/>
              </a:ext>
            </a:extLst>
          </p:cNvPr>
          <p:cNvSpPr>
            <a:spLocks noGrp="1"/>
          </p:cNvSpPr>
          <p:nvPr>
            <p:ph type="title"/>
          </p:nvPr>
        </p:nvSpPr>
        <p:spPr>
          <a:xfrm>
            <a:off x="311700" y="102393"/>
            <a:ext cx="8520600" cy="572700"/>
          </a:xfrm>
        </p:spPr>
        <p:txBody>
          <a:bodyPr/>
          <a:lstStyle/>
          <a:p>
            <a:r>
              <a:rPr lang="en-US" dirty="0"/>
              <a:t>Future work</a:t>
            </a:r>
          </a:p>
        </p:txBody>
      </p:sp>
      <p:sp>
        <p:nvSpPr>
          <p:cNvPr id="4" name="Slide Number Placeholder 3">
            <a:extLst>
              <a:ext uri="{FF2B5EF4-FFF2-40B4-BE49-F238E27FC236}">
                <a16:creationId xmlns:a16="http://schemas.microsoft.com/office/drawing/2014/main" id="{A2B40232-D0CE-4038-6803-510D35171CDC}"/>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49</a:t>
            </a:fld>
            <a:endParaRPr lang="en" dirty="0"/>
          </a:p>
        </p:txBody>
      </p:sp>
      <p:pic>
        <p:nvPicPr>
          <p:cNvPr id="6" name="Picture 5">
            <a:extLst>
              <a:ext uri="{FF2B5EF4-FFF2-40B4-BE49-F238E27FC236}">
                <a16:creationId xmlns:a16="http://schemas.microsoft.com/office/drawing/2014/main" id="{E5FD0A9E-DBF9-45AD-BEBC-CD6EF0922742}"/>
              </a:ext>
            </a:extLst>
          </p:cNvPr>
          <p:cNvPicPr>
            <a:picLocks noChangeAspect="1"/>
          </p:cNvPicPr>
          <p:nvPr/>
        </p:nvPicPr>
        <p:blipFill>
          <a:blip r:embed="rId2"/>
          <a:srcRect l="20384" t="17541" r="22115" b="43729"/>
          <a:stretch>
            <a:fillRect/>
          </a:stretch>
        </p:blipFill>
        <p:spPr>
          <a:xfrm>
            <a:off x="3904210" y="2621581"/>
            <a:ext cx="4811697" cy="1822006"/>
          </a:xfrm>
          <a:prstGeom prst="rect">
            <a:avLst/>
          </a:prstGeom>
        </p:spPr>
      </p:pic>
      <p:pic>
        <p:nvPicPr>
          <p:cNvPr id="10" name="Picture 9">
            <a:extLst>
              <a:ext uri="{FF2B5EF4-FFF2-40B4-BE49-F238E27FC236}">
                <a16:creationId xmlns:a16="http://schemas.microsoft.com/office/drawing/2014/main" id="{F1C391D2-57BC-D94F-AB38-AA4966509619}"/>
              </a:ext>
            </a:extLst>
          </p:cNvPr>
          <p:cNvPicPr>
            <a:picLocks noChangeAspect="1"/>
          </p:cNvPicPr>
          <p:nvPr/>
        </p:nvPicPr>
        <p:blipFill>
          <a:blip r:embed="rId3"/>
          <a:stretch>
            <a:fillRect/>
          </a:stretch>
        </p:blipFill>
        <p:spPr>
          <a:xfrm>
            <a:off x="115409" y="2648530"/>
            <a:ext cx="3788801" cy="1768107"/>
          </a:xfrm>
          <a:prstGeom prst="rect">
            <a:avLst/>
          </a:prstGeom>
        </p:spPr>
      </p:pic>
      <p:pic>
        <p:nvPicPr>
          <p:cNvPr id="11" name="Picture 10">
            <a:extLst>
              <a:ext uri="{FF2B5EF4-FFF2-40B4-BE49-F238E27FC236}">
                <a16:creationId xmlns:a16="http://schemas.microsoft.com/office/drawing/2014/main" id="{BD4DE389-0C58-20A6-2F52-7DB32D1353C8}"/>
              </a:ext>
            </a:extLst>
          </p:cNvPr>
          <p:cNvPicPr>
            <a:picLocks noChangeAspect="1"/>
          </p:cNvPicPr>
          <p:nvPr/>
        </p:nvPicPr>
        <p:blipFill>
          <a:blip r:embed="rId4"/>
          <a:stretch>
            <a:fillRect/>
          </a:stretch>
        </p:blipFill>
        <p:spPr>
          <a:xfrm>
            <a:off x="115409" y="751786"/>
            <a:ext cx="5952200" cy="1546120"/>
          </a:xfrm>
          <a:prstGeom prst="rect">
            <a:avLst/>
          </a:prstGeom>
        </p:spPr>
      </p:pic>
      <p:pic>
        <p:nvPicPr>
          <p:cNvPr id="12" name="Picture 11">
            <a:extLst>
              <a:ext uri="{FF2B5EF4-FFF2-40B4-BE49-F238E27FC236}">
                <a16:creationId xmlns:a16="http://schemas.microsoft.com/office/drawing/2014/main" id="{B109E705-A218-2E3D-366C-9BEC877FBE0F}"/>
              </a:ext>
            </a:extLst>
          </p:cNvPr>
          <p:cNvPicPr>
            <a:picLocks noChangeAspect="1"/>
          </p:cNvPicPr>
          <p:nvPr/>
        </p:nvPicPr>
        <p:blipFill>
          <a:blip r:embed="rId5"/>
          <a:stretch>
            <a:fillRect/>
          </a:stretch>
        </p:blipFill>
        <p:spPr>
          <a:xfrm>
            <a:off x="6067609" y="791589"/>
            <a:ext cx="2841751" cy="1506318"/>
          </a:xfrm>
          <a:prstGeom prst="rect">
            <a:avLst/>
          </a:prstGeom>
        </p:spPr>
      </p:pic>
    </p:spTree>
    <p:extLst>
      <p:ext uri="{BB962C8B-B14F-4D97-AF65-F5344CB8AC3E}">
        <p14:creationId xmlns:p14="http://schemas.microsoft.com/office/powerpoint/2010/main" val="1991397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310" y="3348163"/>
            <a:ext cx="6036228" cy="1477328"/>
          </a:xfrm>
          <a:prstGeom prst="rect">
            <a:avLst/>
          </a:prstGeom>
          <a:noFill/>
        </p:spPr>
        <p:txBody>
          <a:bodyPr wrap="square" rtlCol="0">
            <a:spAutoFit/>
          </a:bodyPr>
          <a:lstStyle/>
          <a:p>
            <a:pPr marL="285750" indent="-285750">
              <a:buFont typeface="Arial"/>
              <a:buChar char="•"/>
            </a:pPr>
            <a:r>
              <a:rPr lang="en-US" b="1" i="1" dirty="0"/>
              <a:t>Alkali metals </a:t>
            </a:r>
            <a:r>
              <a:rPr lang="en-US" dirty="0"/>
              <a:t>adopt BCC</a:t>
            </a:r>
          </a:p>
          <a:p>
            <a:pPr marL="285750" indent="-285750">
              <a:buFont typeface="Arial"/>
              <a:buChar char="•"/>
            </a:pPr>
            <a:r>
              <a:rPr lang="en-US" b="1" i="1" dirty="0"/>
              <a:t>Alkaline metals </a:t>
            </a:r>
            <a:r>
              <a:rPr lang="en-US" dirty="0"/>
              <a:t>adopt close packed except Ba (BCC)</a:t>
            </a:r>
          </a:p>
          <a:p>
            <a:pPr marL="285750" indent="-285750">
              <a:buFont typeface="Arial"/>
              <a:buChar char="•"/>
            </a:pPr>
            <a:r>
              <a:rPr lang="en-US" b="1" i="1" dirty="0"/>
              <a:t>Transition metals </a:t>
            </a:r>
          </a:p>
          <a:p>
            <a:pPr marL="742950" lvl="1" indent="-285750">
              <a:buFont typeface="Arial"/>
              <a:buChar char="•"/>
            </a:pPr>
            <a:r>
              <a:rPr lang="en-US" dirty="0" err="1"/>
              <a:t>Grps</a:t>
            </a:r>
            <a:r>
              <a:rPr lang="en-US" dirty="0"/>
              <a:t> 3&amp;4 HCP </a:t>
            </a:r>
            <a:r>
              <a:rPr lang="en-US" dirty="0">
                <a:sym typeface="Wingdings"/>
              </a:rPr>
              <a:t> </a:t>
            </a:r>
            <a:r>
              <a:rPr lang="en-US" dirty="0" err="1">
                <a:sym typeface="Wingdings"/>
              </a:rPr>
              <a:t>Grps</a:t>
            </a:r>
            <a:r>
              <a:rPr lang="en-US" dirty="0">
                <a:sym typeface="Wingdings"/>
              </a:rPr>
              <a:t> 5&amp;6 BCC  </a:t>
            </a:r>
          </a:p>
          <a:p>
            <a:pPr marL="742950" lvl="1" indent="-285750">
              <a:buFont typeface="Arial"/>
              <a:buChar char="•"/>
            </a:pPr>
            <a:r>
              <a:rPr lang="en-US" dirty="0" err="1">
                <a:sym typeface="Wingdings"/>
              </a:rPr>
              <a:t>Grps</a:t>
            </a:r>
            <a:r>
              <a:rPr lang="en-US" dirty="0">
                <a:sym typeface="Wingdings"/>
              </a:rPr>
              <a:t> 7&amp;8 HCP  </a:t>
            </a:r>
            <a:r>
              <a:rPr lang="en-US" dirty="0" err="1">
                <a:sym typeface="Wingdings"/>
              </a:rPr>
              <a:t>Grps</a:t>
            </a:r>
            <a:r>
              <a:rPr lang="en-US" dirty="0">
                <a:sym typeface="Wingdings"/>
              </a:rPr>
              <a:t> 9,10,11 FCC  </a:t>
            </a:r>
            <a:r>
              <a:rPr lang="en-US" dirty="0" err="1">
                <a:sym typeface="Wingdings"/>
              </a:rPr>
              <a:t>Grps</a:t>
            </a:r>
            <a:r>
              <a:rPr lang="en-US" dirty="0">
                <a:sym typeface="Wingdings"/>
              </a:rPr>
              <a:t> 12 HCP</a:t>
            </a:r>
            <a:endParaRPr lang="en-US" dirty="0"/>
          </a:p>
        </p:txBody>
      </p:sp>
      <p:pic>
        <p:nvPicPr>
          <p:cNvPr id="5" name="Picture 4"/>
          <p:cNvPicPr>
            <a:picLocks noChangeAspect="1"/>
          </p:cNvPicPr>
          <p:nvPr/>
        </p:nvPicPr>
        <p:blipFill>
          <a:blip r:embed="rId3"/>
          <a:stretch>
            <a:fillRect/>
          </a:stretch>
        </p:blipFill>
        <p:spPr>
          <a:xfrm>
            <a:off x="192461" y="667196"/>
            <a:ext cx="6296001" cy="2548682"/>
          </a:xfrm>
          <a:prstGeom prst="rect">
            <a:avLst/>
          </a:prstGeom>
        </p:spPr>
      </p:pic>
      <p:sp>
        <p:nvSpPr>
          <p:cNvPr id="11" name="Title 1">
            <a:extLst>
              <a:ext uri="{FF2B5EF4-FFF2-40B4-BE49-F238E27FC236}">
                <a16:creationId xmlns:a16="http://schemas.microsoft.com/office/drawing/2014/main" id="{9504B130-D7E1-E00E-5203-E4D7E0DE82FB}"/>
              </a:ext>
            </a:extLst>
          </p:cNvPr>
          <p:cNvSpPr>
            <a:spLocks noGrp="1"/>
          </p:cNvSpPr>
          <p:nvPr>
            <p:ph type="title"/>
          </p:nvPr>
        </p:nvSpPr>
        <p:spPr>
          <a:xfrm>
            <a:off x="235310" y="94496"/>
            <a:ext cx="8520600" cy="572700"/>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Quasi-atom bonds govern metal structures</a:t>
            </a:r>
          </a:p>
        </p:txBody>
      </p:sp>
      <p:pic>
        <p:nvPicPr>
          <p:cNvPr id="12" name="Picture 11">
            <a:extLst>
              <a:ext uri="{FF2B5EF4-FFF2-40B4-BE49-F238E27FC236}">
                <a16:creationId xmlns:a16="http://schemas.microsoft.com/office/drawing/2014/main" id="{FE33C19D-2E2E-C15A-FAD4-DA50085C530D}"/>
              </a:ext>
            </a:extLst>
          </p:cNvPr>
          <p:cNvPicPr>
            <a:picLocks noChangeAspect="1"/>
          </p:cNvPicPr>
          <p:nvPr/>
        </p:nvPicPr>
        <p:blipFill>
          <a:blip r:embed="rId4"/>
          <a:stretch>
            <a:fillRect/>
          </a:stretch>
        </p:blipFill>
        <p:spPr>
          <a:xfrm>
            <a:off x="7807965" y="1254943"/>
            <a:ext cx="1063980" cy="974221"/>
          </a:xfrm>
          <a:prstGeom prst="rect">
            <a:avLst/>
          </a:prstGeom>
        </p:spPr>
      </p:pic>
      <p:pic>
        <p:nvPicPr>
          <p:cNvPr id="13" name="Picture 12">
            <a:extLst>
              <a:ext uri="{FF2B5EF4-FFF2-40B4-BE49-F238E27FC236}">
                <a16:creationId xmlns:a16="http://schemas.microsoft.com/office/drawing/2014/main" id="{B8585931-725C-B4A1-5766-6989B3B48663}"/>
              </a:ext>
            </a:extLst>
          </p:cNvPr>
          <p:cNvPicPr>
            <a:picLocks noChangeAspect="1"/>
          </p:cNvPicPr>
          <p:nvPr/>
        </p:nvPicPr>
        <p:blipFill>
          <a:blip r:embed="rId5"/>
          <a:stretch>
            <a:fillRect/>
          </a:stretch>
        </p:blipFill>
        <p:spPr>
          <a:xfrm>
            <a:off x="7807965" y="2949278"/>
            <a:ext cx="1081670" cy="1010973"/>
          </a:xfrm>
          <a:prstGeom prst="rect">
            <a:avLst/>
          </a:prstGeom>
        </p:spPr>
      </p:pic>
      <p:pic>
        <p:nvPicPr>
          <p:cNvPr id="14" name="Picture 13">
            <a:extLst>
              <a:ext uri="{FF2B5EF4-FFF2-40B4-BE49-F238E27FC236}">
                <a16:creationId xmlns:a16="http://schemas.microsoft.com/office/drawing/2014/main" id="{FCF240D6-8378-E6B6-E3F3-0D118A403476}"/>
              </a:ext>
            </a:extLst>
          </p:cNvPr>
          <p:cNvPicPr>
            <a:picLocks noChangeAspect="1"/>
          </p:cNvPicPr>
          <p:nvPr/>
        </p:nvPicPr>
        <p:blipFill>
          <a:blip r:embed="rId6"/>
          <a:stretch>
            <a:fillRect/>
          </a:stretch>
        </p:blipFill>
        <p:spPr>
          <a:xfrm>
            <a:off x="6676942" y="2954141"/>
            <a:ext cx="983337" cy="1054368"/>
          </a:xfrm>
          <a:prstGeom prst="rect">
            <a:avLst/>
          </a:prstGeom>
        </p:spPr>
      </p:pic>
      <p:sp>
        <p:nvSpPr>
          <p:cNvPr id="15" name="TextBox 14">
            <a:extLst>
              <a:ext uri="{FF2B5EF4-FFF2-40B4-BE49-F238E27FC236}">
                <a16:creationId xmlns:a16="http://schemas.microsoft.com/office/drawing/2014/main" id="{778AC7AD-5EC0-4E00-9281-361F2AD2FD6F}"/>
              </a:ext>
            </a:extLst>
          </p:cNvPr>
          <p:cNvSpPr txBox="1"/>
          <p:nvPr/>
        </p:nvSpPr>
        <p:spPr>
          <a:xfrm>
            <a:off x="7964869" y="2216441"/>
            <a:ext cx="991629" cy="338554"/>
          </a:xfrm>
          <a:prstGeom prst="rect">
            <a:avLst/>
          </a:prstGeom>
          <a:noFill/>
        </p:spPr>
        <p:txBody>
          <a:bodyPr wrap="square" rtlCol="0">
            <a:spAutoFit/>
          </a:bodyPr>
          <a:lstStyle/>
          <a:p>
            <a:r>
              <a:rPr lang="en-US" sz="1600" dirty="0"/>
              <a:t>Be FCC</a:t>
            </a:r>
          </a:p>
        </p:txBody>
      </p:sp>
      <p:sp>
        <p:nvSpPr>
          <p:cNvPr id="16" name="TextBox 15">
            <a:extLst>
              <a:ext uri="{FF2B5EF4-FFF2-40B4-BE49-F238E27FC236}">
                <a16:creationId xmlns:a16="http://schemas.microsoft.com/office/drawing/2014/main" id="{27340D13-6765-9FD0-0F97-21EB82486292}"/>
              </a:ext>
            </a:extLst>
          </p:cNvPr>
          <p:cNvSpPr txBox="1"/>
          <p:nvPr/>
        </p:nvSpPr>
        <p:spPr>
          <a:xfrm>
            <a:off x="6725229" y="2229164"/>
            <a:ext cx="891780" cy="338554"/>
          </a:xfrm>
          <a:prstGeom prst="rect">
            <a:avLst/>
          </a:prstGeom>
          <a:noFill/>
        </p:spPr>
        <p:txBody>
          <a:bodyPr wrap="square" rtlCol="0">
            <a:spAutoFit/>
          </a:bodyPr>
          <a:lstStyle/>
          <a:p>
            <a:r>
              <a:rPr lang="en-US" sz="1600" dirty="0"/>
              <a:t>Be HCP</a:t>
            </a:r>
          </a:p>
        </p:txBody>
      </p:sp>
      <p:sp>
        <p:nvSpPr>
          <p:cNvPr id="17" name="TextBox 16">
            <a:extLst>
              <a:ext uri="{FF2B5EF4-FFF2-40B4-BE49-F238E27FC236}">
                <a16:creationId xmlns:a16="http://schemas.microsoft.com/office/drawing/2014/main" id="{D797405D-4A5C-6E1A-E627-7A015C3BCDA5}"/>
              </a:ext>
            </a:extLst>
          </p:cNvPr>
          <p:cNvSpPr txBox="1"/>
          <p:nvPr/>
        </p:nvSpPr>
        <p:spPr>
          <a:xfrm>
            <a:off x="6891492" y="3986812"/>
            <a:ext cx="983336" cy="338554"/>
          </a:xfrm>
          <a:prstGeom prst="rect">
            <a:avLst/>
          </a:prstGeom>
          <a:noFill/>
        </p:spPr>
        <p:txBody>
          <a:bodyPr wrap="square" rtlCol="0">
            <a:spAutoFit/>
          </a:bodyPr>
          <a:lstStyle/>
          <a:p>
            <a:r>
              <a:rPr lang="en-US" sz="1600" dirty="0"/>
              <a:t>Ca HCP</a:t>
            </a:r>
          </a:p>
        </p:txBody>
      </p:sp>
      <p:sp>
        <p:nvSpPr>
          <p:cNvPr id="18" name="TextBox 17">
            <a:extLst>
              <a:ext uri="{FF2B5EF4-FFF2-40B4-BE49-F238E27FC236}">
                <a16:creationId xmlns:a16="http://schemas.microsoft.com/office/drawing/2014/main" id="{C104C1D8-29F1-C809-AEB0-6113CB38858A}"/>
              </a:ext>
            </a:extLst>
          </p:cNvPr>
          <p:cNvSpPr txBox="1"/>
          <p:nvPr/>
        </p:nvSpPr>
        <p:spPr>
          <a:xfrm>
            <a:off x="8027046" y="3986812"/>
            <a:ext cx="1081670" cy="338554"/>
          </a:xfrm>
          <a:prstGeom prst="rect">
            <a:avLst/>
          </a:prstGeom>
          <a:noFill/>
        </p:spPr>
        <p:txBody>
          <a:bodyPr wrap="square" rtlCol="0">
            <a:spAutoFit/>
          </a:bodyPr>
          <a:lstStyle/>
          <a:p>
            <a:r>
              <a:rPr lang="en-US" sz="1600" dirty="0"/>
              <a:t>Ca FCC</a:t>
            </a:r>
          </a:p>
        </p:txBody>
      </p:sp>
      <p:pic>
        <p:nvPicPr>
          <p:cNvPr id="19" name="Picture 18">
            <a:extLst>
              <a:ext uri="{FF2B5EF4-FFF2-40B4-BE49-F238E27FC236}">
                <a16:creationId xmlns:a16="http://schemas.microsoft.com/office/drawing/2014/main" id="{F4007C1B-906D-7966-F1AE-7758693631BC}"/>
              </a:ext>
            </a:extLst>
          </p:cNvPr>
          <p:cNvPicPr>
            <a:picLocks noChangeAspect="1"/>
          </p:cNvPicPr>
          <p:nvPr/>
        </p:nvPicPr>
        <p:blipFill>
          <a:blip r:embed="rId7"/>
          <a:stretch>
            <a:fillRect/>
          </a:stretch>
        </p:blipFill>
        <p:spPr>
          <a:xfrm>
            <a:off x="6676942" y="1201357"/>
            <a:ext cx="988355" cy="1054368"/>
          </a:xfrm>
          <a:prstGeom prst="rect">
            <a:avLst/>
          </a:prstGeom>
        </p:spPr>
      </p:pic>
      <p:sp>
        <p:nvSpPr>
          <p:cNvPr id="20" name="TextBox 19">
            <a:extLst>
              <a:ext uri="{FF2B5EF4-FFF2-40B4-BE49-F238E27FC236}">
                <a16:creationId xmlns:a16="http://schemas.microsoft.com/office/drawing/2014/main" id="{62B1C6E5-8BFC-F9B6-19BE-E984556BB6E8}"/>
              </a:ext>
            </a:extLst>
          </p:cNvPr>
          <p:cNvSpPr txBox="1"/>
          <p:nvPr/>
        </p:nvSpPr>
        <p:spPr>
          <a:xfrm>
            <a:off x="6676942" y="4585106"/>
            <a:ext cx="2274597" cy="338554"/>
          </a:xfrm>
          <a:prstGeom prst="rect">
            <a:avLst/>
          </a:prstGeom>
          <a:noFill/>
        </p:spPr>
        <p:txBody>
          <a:bodyPr wrap="none" rtlCol="0">
            <a:spAutoFit/>
          </a:bodyPr>
          <a:lstStyle/>
          <a:p>
            <a:r>
              <a:rPr lang="en-US" sz="1600" dirty="0"/>
              <a:t>Sun &amp; Miao, </a:t>
            </a:r>
            <a:r>
              <a:rPr lang="en-US" sz="1600" b="1" i="1" dirty="0"/>
              <a:t>PNAS</a:t>
            </a:r>
            <a:r>
              <a:rPr lang="en-US" sz="1600" b="1" dirty="0"/>
              <a:t> 2023</a:t>
            </a:r>
          </a:p>
        </p:txBody>
      </p:sp>
      <p:sp>
        <p:nvSpPr>
          <p:cNvPr id="21" name="TextBox 20">
            <a:extLst>
              <a:ext uri="{FF2B5EF4-FFF2-40B4-BE49-F238E27FC236}">
                <a16:creationId xmlns:a16="http://schemas.microsoft.com/office/drawing/2014/main" id="{8E9E755F-414A-0636-A630-9BFEDF315688}"/>
              </a:ext>
            </a:extLst>
          </p:cNvPr>
          <p:cNvSpPr txBox="1"/>
          <p:nvPr/>
        </p:nvSpPr>
        <p:spPr>
          <a:xfrm>
            <a:off x="1550785" y="786063"/>
            <a:ext cx="3405278" cy="646331"/>
          </a:xfrm>
          <a:prstGeom prst="rect">
            <a:avLst/>
          </a:prstGeom>
          <a:noFill/>
        </p:spPr>
        <p:txBody>
          <a:bodyPr wrap="square">
            <a:spAutoFit/>
          </a:bodyPr>
          <a:lstStyle/>
          <a:p>
            <a:r>
              <a:rPr lang="en-US" b="1" dirty="0">
                <a:solidFill>
                  <a:srgbClr val="FF0000"/>
                </a:solidFill>
              </a:rPr>
              <a:t>The complex pattern of metal structures: a 100-year puzzle</a:t>
            </a:r>
          </a:p>
        </p:txBody>
      </p:sp>
    </p:spTree>
    <p:extLst>
      <p:ext uri="{BB962C8B-B14F-4D97-AF65-F5344CB8AC3E}">
        <p14:creationId xmlns:p14="http://schemas.microsoft.com/office/powerpoint/2010/main" val="445311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836F-0344-DBFA-FA5B-A3965E0E1FDE}"/>
              </a:ext>
            </a:extLst>
          </p:cNvPr>
          <p:cNvSpPr>
            <a:spLocks noGrp="1"/>
          </p:cNvSpPr>
          <p:nvPr>
            <p:ph type="title"/>
          </p:nvPr>
        </p:nvSpPr>
        <p:spPr/>
        <p:txBody>
          <a:bodyPr/>
          <a:lstStyle/>
          <a:p>
            <a:r>
              <a:rPr lang="en-US" dirty="0"/>
              <a:t>Acknowledgements</a:t>
            </a:r>
          </a:p>
        </p:txBody>
      </p:sp>
      <p:sp>
        <p:nvSpPr>
          <p:cNvPr id="4" name="TextBox 3">
            <a:extLst>
              <a:ext uri="{FF2B5EF4-FFF2-40B4-BE49-F238E27FC236}">
                <a16:creationId xmlns:a16="http://schemas.microsoft.com/office/drawing/2014/main" id="{AAA08434-9DFD-0EB9-9D7A-EF9EA74E1867}"/>
              </a:ext>
            </a:extLst>
          </p:cNvPr>
          <p:cNvSpPr txBox="1"/>
          <p:nvPr/>
        </p:nvSpPr>
        <p:spPr>
          <a:xfrm>
            <a:off x="319165" y="734753"/>
            <a:ext cx="2967528" cy="2960875"/>
          </a:xfrm>
          <a:prstGeom prst="rect">
            <a:avLst/>
          </a:prstGeom>
          <a:noFill/>
        </p:spPr>
        <p:txBody>
          <a:bodyPr wrap="square" rtlCol="0">
            <a:spAutoFit/>
          </a:bodyPr>
          <a:lstStyle/>
          <a:p>
            <a:pPr>
              <a:lnSpc>
                <a:spcPct val="150000"/>
              </a:lnSpc>
            </a:pPr>
            <a:r>
              <a:rPr lang="en-US" sz="1800" dirty="0"/>
              <a:t>Dr. Miao</a:t>
            </a:r>
          </a:p>
          <a:p>
            <a:pPr>
              <a:lnSpc>
                <a:spcPct val="150000"/>
              </a:lnSpc>
            </a:pPr>
            <a:r>
              <a:rPr lang="en-US" dirty="0"/>
              <a:t>Dr. </a:t>
            </a:r>
            <a:r>
              <a:rPr lang="en-US" dirty="0" err="1"/>
              <a:t>Teprovich</a:t>
            </a:r>
            <a:endParaRPr lang="en-US" dirty="0"/>
          </a:p>
          <a:p>
            <a:pPr>
              <a:lnSpc>
                <a:spcPct val="150000"/>
              </a:lnSpc>
            </a:pPr>
            <a:r>
              <a:rPr lang="en-US" sz="1800" dirty="0"/>
              <a:t>Dr. Lau</a:t>
            </a:r>
          </a:p>
          <a:p>
            <a:pPr>
              <a:lnSpc>
                <a:spcPct val="150000"/>
              </a:lnSpc>
            </a:pPr>
            <a:r>
              <a:rPr lang="en-US" dirty="0"/>
              <a:t>Dr. Sun</a:t>
            </a:r>
            <a:endParaRPr lang="en-US" sz="1800" dirty="0"/>
          </a:p>
          <a:p>
            <a:pPr>
              <a:lnSpc>
                <a:spcPct val="150000"/>
              </a:lnSpc>
            </a:pPr>
            <a:r>
              <a:rPr lang="en-US" sz="1800" dirty="0"/>
              <a:t>Dr. Pandit</a:t>
            </a:r>
          </a:p>
          <a:p>
            <a:pPr>
              <a:lnSpc>
                <a:spcPct val="150000"/>
              </a:lnSpc>
            </a:pPr>
            <a:r>
              <a:rPr lang="en-US" sz="1800" dirty="0"/>
              <a:t>Samantha Ellis</a:t>
            </a:r>
          </a:p>
          <a:p>
            <a:pPr>
              <a:lnSpc>
                <a:spcPct val="150000"/>
              </a:lnSpc>
            </a:pPr>
            <a:r>
              <a:rPr lang="en-US" sz="1800" dirty="0"/>
              <a:t>Friends at CSUN</a:t>
            </a:r>
          </a:p>
        </p:txBody>
      </p:sp>
      <p:pic>
        <p:nvPicPr>
          <p:cNvPr id="5" name="Picture 4" descr="A group of people standing in front of a poster&#10;&#10;AI-generated content may be incorrect.">
            <a:extLst>
              <a:ext uri="{FF2B5EF4-FFF2-40B4-BE49-F238E27FC236}">
                <a16:creationId xmlns:a16="http://schemas.microsoft.com/office/drawing/2014/main" id="{942A215E-8DF1-177C-08D3-B525B23B15BB}"/>
              </a:ext>
            </a:extLst>
          </p:cNvPr>
          <p:cNvPicPr>
            <a:picLocks noChangeAspect="1"/>
          </p:cNvPicPr>
          <p:nvPr/>
        </p:nvPicPr>
        <p:blipFill>
          <a:blip r:embed="rId2"/>
          <a:srcRect t="11480" b="7745"/>
          <a:stretch/>
        </p:blipFill>
        <p:spPr>
          <a:xfrm>
            <a:off x="1919751" y="867669"/>
            <a:ext cx="3811094" cy="1973033"/>
          </a:xfrm>
          <a:prstGeom prst="rect">
            <a:avLst/>
          </a:prstGeom>
        </p:spPr>
      </p:pic>
      <p:pic>
        <p:nvPicPr>
          <p:cNvPr id="6" name="Picture 2" descr="Recorded Webinars on Funding Topics — Academic Research Funding Strategies,  LLC">
            <a:extLst>
              <a:ext uri="{FF2B5EF4-FFF2-40B4-BE49-F238E27FC236}">
                <a16:creationId xmlns:a16="http://schemas.microsoft.com/office/drawing/2014/main" id="{E6B40FB7-709E-CDB2-DA74-425E882D4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439" y="4034403"/>
            <a:ext cx="3590851" cy="1017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CE1E095-6DDA-3871-DF2C-A73A10D4B935}"/>
              </a:ext>
            </a:extLst>
          </p:cNvPr>
          <p:cNvPicPr>
            <a:picLocks noChangeAspect="1"/>
          </p:cNvPicPr>
          <p:nvPr/>
        </p:nvPicPr>
        <p:blipFill>
          <a:blip r:embed="rId4"/>
          <a:stretch>
            <a:fillRect/>
          </a:stretch>
        </p:blipFill>
        <p:spPr>
          <a:xfrm>
            <a:off x="6683522" y="3831820"/>
            <a:ext cx="1236725" cy="1220308"/>
          </a:xfrm>
          <a:prstGeom prst="rect">
            <a:avLst/>
          </a:prstGeom>
        </p:spPr>
      </p:pic>
      <p:sp>
        <p:nvSpPr>
          <p:cNvPr id="9" name="Slide Number Placeholder 8">
            <a:extLst>
              <a:ext uri="{FF2B5EF4-FFF2-40B4-BE49-F238E27FC236}">
                <a16:creationId xmlns:a16="http://schemas.microsoft.com/office/drawing/2014/main" id="{9EAEF754-F330-387F-1418-B5CB93AF828B}"/>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50</a:t>
            </a:fld>
            <a:endParaRPr lang="en" dirty="0"/>
          </a:p>
        </p:txBody>
      </p:sp>
      <p:pic>
        <p:nvPicPr>
          <p:cNvPr id="10" name="Picture 9" descr="A close-up of a logo&#10;&#10;AI-generated content may be incorrect.">
            <a:extLst>
              <a:ext uri="{FF2B5EF4-FFF2-40B4-BE49-F238E27FC236}">
                <a16:creationId xmlns:a16="http://schemas.microsoft.com/office/drawing/2014/main" id="{AF881C42-E42C-6873-A7EC-05FB610E693A}"/>
              </a:ext>
            </a:extLst>
          </p:cNvPr>
          <p:cNvPicPr>
            <a:picLocks noChangeAspect="1"/>
          </p:cNvPicPr>
          <p:nvPr/>
        </p:nvPicPr>
        <p:blipFill>
          <a:blip r:embed="rId5"/>
          <a:stretch>
            <a:fillRect/>
          </a:stretch>
        </p:blipFill>
        <p:spPr>
          <a:xfrm>
            <a:off x="2239040" y="4247722"/>
            <a:ext cx="1660572" cy="561279"/>
          </a:xfrm>
          <a:prstGeom prst="rect">
            <a:avLst/>
          </a:prstGeom>
        </p:spPr>
      </p:pic>
      <p:pic>
        <p:nvPicPr>
          <p:cNvPr id="11" name="Picture 10">
            <a:extLst>
              <a:ext uri="{FF2B5EF4-FFF2-40B4-BE49-F238E27FC236}">
                <a16:creationId xmlns:a16="http://schemas.microsoft.com/office/drawing/2014/main" id="{B755F902-66A2-E836-C724-29C10180ED29}"/>
              </a:ext>
            </a:extLst>
          </p:cNvPr>
          <p:cNvPicPr>
            <a:picLocks noChangeAspect="1"/>
          </p:cNvPicPr>
          <p:nvPr/>
        </p:nvPicPr>
        <p:blipFill>
          <a:blip r:embed="rId6"/>
          <a:stretch>
            <a:fillRect/>
          </a:stretch>
        </p:blipFill>
        <p:spPr>
          <a:xfrm>
            <a:off x="156952" y="3955735"/>
            <a:ext cx="1543511" cy="1049888"/>
          </a:xfrm>
          <a:prstGeom prst="rect">
            <a:avLst/>
          </a:prstGeom>
        </p:spPr>
      </p:pic>
      <p:sp>
        <p:nvSpPr>
          <p:cNvPr id="3" name="TextBox 2">
            <a:extLst>
              <a:ext uri="{FF2B5EF4-FFF2-40B4-BE49-F238E27FC236}">
                <a16:creationId xmlns:a16="http://schemas.microsoft.com/office/drawing/2014/main" id="{6E84571B-2DE0-22FF-B242-320EAF8059AF}"/>
              </a:ext>
            </a:extLst>
          </p:cNvPr>
          <p:cNvSpPr txBox="1"/>
          <p:nvPr/>
        </p:nvSpPr>
        <p:spPr>
          <a:xfrm>
            <a:off x="2460479" y="3072352"/>
            <a:ext cx="2727121" cy="883383"/>
          </a:xfrm>
          <a:prstGeom prst="rect">
            <a:avLst/>
          </a:prstGeom>
          <a:noFill/>
        </p:spPr>
        <p:txBody>
          <a:bodyPr wrap="square" rtlCol="0">
            <a:spAutoFit/>
          </a:bodyPr>
          <a:lstStyle/>
          <a:p>
            <a:pPr algn="ctr">
              <a:lnSpc>
                <a:spcPct val="150000"/>
              </a:lnSpc>
            </a:pPr>
            <a:r>
              <a:rPr lang="en-US" dirty="0"/>
              <a:t>Department of Chemistry and Biochemistry</a:t>
            </a:r>
          </a:p>
        </p:txBody>
      </p:sp>
      <p:sp>
        <p:nvSpPr>
          <p:cNvPr id="12" name="TextBox 11">
            <a:extLst>
              <a:ext uri="{FF2B5EF4-FFF2-40B4-BE49-F238E27FC236}">
                <a16:creationId xmlns:a16="http://schemas.microsoft.com/office/drawing/2014/main" id="{6AB0F0DA-066D-63BC-12F8-5712359C2676}"/>
              </a:ext>
            </a:extLst>
          </p:cNvPr>
          <p:cNvSpPr txBox="1"/>
          <p:nvPr/>
        </p:nvSpPr>
        <p:spPr>
          <a:xfrm>
            <a:off x="5585326" y="3200088"/>
            <a:ext cx="3324034" cy="467885"/>
          </a:xfrm>
          <a:prstGeom prst="rect">
            <a:avLst/>
          </a:prstGeom>
          <a:noFill/>
        </p:spPr>
        <p:txBody>
          <a:bodyPr wrap="square" rtlCol="0">
            <a:spAutoFit/>
          </a:bodyPr>
          <a:lstStyle/>
          <a:p>
            <a:pPr>
              <a:lnSpc>
                <a:spcPct val="150000"/>
              </a:lnSpc>
            </a:pPr>
            <a:r>
              <a:rPr lang="en-US" dirty="0"/>
              <a:t>College of Science and Math</a:t>
            </a:r>
          </a:p>
        </p:txBody>
      </p:sp>
      <p:pic>
        <p:nvPicPr>
          <p:cNvPr id="13" name="Picture 12">
            <a:extLst>
              <a:ext uri="{FF2B5EF4-FFF2-40B4-BE49-F238E27FC236}">
                <a16:creationId xmlns:a16="http://schemas.microsoft.com/office/drawing/2014/main" id="{206D44C6-DB35-C85F-52AD-9E6649171CD9}"/>
              </a:ext>
            </a:extLst>
          </p:cNvPr>
          <p:cNvPicPr>
            <a:picLocks noChangeAspect="1"/>
          </p:cNvPicPr>
          <p:nvPr/>
        </p:nvPicPr>
        <p:blipFill>
          <a:blip r:embed="rId7"/>
          <a:stretch>
            <a:fillRect/>
          </a:stretch>
        </p:blipFill>
        <p:spPr>
          <a:xfrm>
            <a:off x="5961291" y="1061049"/>
            <a:ext cx="2871009" cy="1779653"/>
          </a:xfrm>
          <a:prstGeom prst="rect">
            <a:avLst/>
          </a:prstGeom>
        </p:spPr>
      </p:pic>
    </p:spTree>
    <p:extLst>
      <p:ext uri="{BB962C8B-B14F-4D97-AF65-F5344CB8AC3E}">
        <p14:creationId xmlns:p14="http://schemas.microsoft.com/office/powerpoint/2010/main" val="2088729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7CCD5-B808-A3A7-6894-3E66233A736A}"/>
              </a:ext>
            </a:extLst>
          </p:cNvPr>
          <p:cNvSpPr>
            <a:spLocks noGrp="1"/>
          </p:cNvSpPr>
          <p:nvPr>
            <p:ph type="title"/>
          </p:nvPr>
        </p:nvSpPr>
        <p:spPr/>
        <p:txBody>
          <a:bodyPr/>
          <a:lstStyle/>
          <a:p>
            <a:r>
              <a:rPr lang="en-US" dirty="0"/>
              <a:t>2H-TMDCs Exhibits Weak Electride Character</a:t>
            </a:r>
            <a:endParaRPr lang="en-US" baseline="-25000" dirty="0"/>
          </a:p>
        </p:txBody>
      </p:sp>
      <p:pic>
        <p:nvPicPr>
          <p:cNvPr id="4" name="Content Placeholder 4">
            <a:extLst>
              <a:ext uri="{FF2B5EF4-FFF2-40B4-BE49-F238E27FC236}">
                <a16:creationId xmlns:a16="http://schemas.microsoft.com/office/drawing/2014/main" id="{2018CA56-1D1C-6722-7ACA-193442322ABE}"/>
              </a:ext>
            </a:extLst>
          </p:cNvPr>
          <p:cNvPicPr>
            <a:picLocks noChangeAspect="1"/>
          </p:cNvPicPr>
          <p:nvPr/>
        </p:nvPicPr>
        <p:blipFill>
          <a:blip r:embed="rId3"/>
          <a:srcRect r="72141" b="54459"/>
          <a:stretch>
            <a:fillRect/>
          </a:stretch>
        </p:blipFill>
        <p:spPr>
          <a:xfrm>
            <a:off x="709633" y="1114759"/>
            <a:ext cx="2363767" cy="2383692"/>
          </a:xfrm>
          <a:prstGeom prst="rect">
            <a:avLst/>
          </a:prstGeom>
        </p:spPr>
      </p:pic>
      <p:sp>
        <p:nvSpPr>
          <p:cNvPr id="3" name="TextBox 2">
            <a:extLst>
              <a:ext uri="{FF2B5EF4-FFF2-40B4-BE49-F238E27FC236}">
                <a16:creationId xmlns:a16="http://schemas.microsoft.com/office/drawing/2014/main" id="{4259F056-ABC9-99C6-3F4E-BC5D1D19C5B0}"/>
              </a:ext>
            </a:extLst>
          </p:cNvPr>
          <p:cNvSpPr txBox="1"/>
          <p:nvPr/>
        </p:nvSpPr>
        <p:spPr>
          <a:xfrm>
            <a:off x="572002" y="3775450"/>
            <a:ext cx="2639028" cy="923330"/>
          </a:xfrm>
          <a:prstGeom prst="rect">
            <a:avLst/>
          </a:prstGeom>
          <a:noFill/>
        </p:spPr>
        <p:txBody>
          <a:bodyPr wrap="square" rtlCol="0">
            <a:spAutoFit/>
          </a:bodyPr>
          <a:lstStyle/>
          <a:p>
            <a:pPr algn="just"/>
            <a:r>
              <a:rPr lang="en-US" dirty="0"/>
              <a:t>ELF reveals interstitial localization at centers of Mo triangles</a:t>
            </a:r>
          </a:p>
        </p:txBody>
      </p:sp>
      <p:sp>
        <p:nvSpPr>
          <p:cNvPr id="7" name="Slide Number Placeholder 6">
            <a:extLst>
              <a:ext uri="{FF2B5EF4-FFF2-40B4-BE49-F238E27FC236}">
                <a16:creationId xmlns:a16="http://schemas.microsoft.com/office/drawing/2014/main" id="{E8BDA5A8-3E09-A510-7823-DC71B3C1A134}"/>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51</a:t>
            </a:fld>
            <a:endParaRPr lang="en" dirty="0"/>
          </a:p>
        </p:txBody>
      </p:sp>
      <p:pic>
        <p:nvPicPr>
          <p:cNvPr id="8" name="Content Placeholder 4">
            <a:extLst>
              <a:ext uri="{FF2B5EF4-FFF2-40B4-BE49-F238E27FC236}">
                <a16:creationId xmlns:a16="http://schemas.microsoft.com/office/drawing/2014/main" id="{7F3FFD8A-7869-AE26-1647-35C03846F30F}"/>
              </a:ext>
            </a:extLst>
          </p:cNvPr>
          <p:cNvPicPr>
            <a:picLocks noChangeAspect="1"/>
          </p:cNvPicPr>
          <p:nvPr/>
        </p:nvPicPr>
        <p:blipFill>
          <a:blip r:embed="rId3"/>
          <a:srcRect t="48902" r="66857" b="1405"/>
          <a:stretch>
            <a:fillRect/>
          </a:stretch>
        </p:blipFill>
        <p:spPr>
          <a:xfrm>
            <a:off x="4167220" y="766633"/>
            <a:ext cx="2047177" cy="1893552"/>
          </a:xfrm>
          <a:prstGeom prst="rect">
            <a:avLst/>
          </a:prstGeom>
        </p:spPr>
      </p:pic>
      <p:sp>
        <p:nvSpPr>
          <p:cNvPr id="9" name="TextBox 8">
            <a:extLst>
              <a:ext uri="{FF2B5EF4-FFF2-40B4-BE49-F238E27FC236}">
                <a16:creationId xmlns:a16="http://schemas.microsoft.com/office/drawing/2014/main" id="{E860283C-4007-1E83-6471-2EEF80C1012E}"/>
              </a:ext>
            </a:extLst>
          </p:cNvPr>
          <p:cNvSpPr txBox="1"/>
          <p:nvPr/>
        </p:nvSpPr>
        <p:spPr>
          <a:xfrm>
            <a:off x="6497451" y="3175510"/>
            <a:ext cx="2284083" cy="1200329"/>
          </a:xfrm>
          <a:prstGeom prst="rect">
            <a:avLst/>
          </a:prstGeom>
          <a:noFill/>
        </p:spPr>
        <p:txBody>
          <a:bodyPr wrap="square" rtlCol="0">
            <a:spAutoFit/>
          </a:bodyPr>
          <a:lstStyle/>
          <a:p>
            <a:pPr algn="just"/>
            <a:r>
              <a:rPr lang="en-US" dirty="0"/>
              <a:t>Electride character is a broader materials trend, not an isolated feature of MoS</a:t>
            </a:r>
            <a:r>
              <a:rPr lang="en-US" baseline="-25000" dirty="0"/>
              <a:t>2</a:t>
            </a:r>
          </a:p>
        </p:txBody>
      </p:sp>
      <p:pic>
        <p:nvPicPr>
          <p:cNvPr id="10" name="Content Placeholder 4">
            <a:extLst>
              <a:ext uri="{FF2B5EF4-FFF2-40B4-BE49-F238E27FC236}">
                <a16:creationId xmlns:a16="http://schemas.microsoft.com/office/drawing/2014/main" id="{C74C9070-FAA1-34C5-72CE-C6D5C1DE92C1}"/>
              </a:ext>
            </a:extLst>
          </p:cNvPr>
          <p:cNvPicPr>
            <a:picLocks noChangeAspect="1"/>
          </p:cNvPicPr>
          <p:nvPr/>
        </p:nvPicPr>
        <p:blipFill>
          <a:blip r:embed="rId3"/>
          <a:srcRect l="33143" t="48902" r="33001" b="1405"/>
          <a:stretch>
            <a:fillRect/>
          </a:stretch>
        </p:blipFill>
        <p:spPr>
          <a:xfrm>
            <a:off x="6343099" y="767661"/>
            <a:ext cx="2091268" cy="1893552"/>
          </a:xfrm>
          <a:prstGeom prst="rect">
            <a:avLst/>
          </a:prstGeom>
        </p:spPr>
      </p:pic>
      <p:pic>
        <p:nvPicPr>
          <p:cNvPr id="11" name="Content Placeholder 4">
            <a:extLst>
              <a:ext uri="{FF2B5EF4-FFF2-40B4-BE49-F238E27FC236}">
                <a16:creationId xmlns:a16="http://schemas.microsoft.com/office/drawing/2014/main" id="{853E45E6-3B02-7536-3C6C-4FFAE040AAE9}"/>
              </a:ext>
            </a:extLst>
          </p:cNvPr>
          <p:cNvPicPr>
            <a:picLocks noChangeAspect="1"/>
          </p:cNvPicPr>
          <p:nvPr/>
        </p:nvPicPr>
        <p:blipFill>
          <a:blip r:embed="rId3"/>
          <a:srcRect l="66692" t="48902" b="1405"/>
          <a:stretch>
            <a:fillRect/>
          </a:stretch>
        </p:blipFill>
        <p:spPr>
          <a:xfrm>
            <a:off x="4156997" y="2828674"/>
            <a:ext cx="2057400" cy="1893552"/>
          </a:xfrm>
          <a:prstGeom prst="rect">
            <a:avLst/>
          </a:prstGeom>
        </p:spPr>
      </p:pic>
      <p:pic>
        <p:nvPicPr>
          <p:cNvPr id="6" name="Picture 5">
            <a:extLst>
              <a:ext uri="{FF2B5EF4-FFF2-40B4-BE49-F238E27FC236}">
                <a16:creationId xmlns:a16="http://schemas.microsoft.com/office/drawing/2014/main" id="{38901AB1-C70E-6D25-96EC-6725D665991E}"/>
              </a:ext>
            </a:extLst>
          </p:cNvPr>
          <p:cNvPicPr>
            <a:picLocks noChangeAspect="1"/>
          </p:cNvPicPr>
          <p:nvPr/>
        </p:nvPicPr>
        <p:blipFill>
          <a:blip r:embed="rId4"/>
          <a:stretch>
            <a:fillRect/>
          </a:stretch>
        </p:blipFill>
        <p:spPr>
          <a:xfrm>
            <a:off x="608216" y="1130962"/>
            <a:ext cx="317500" cy="228600"/>
          </a:xfrm>
          <a:prstGeom prst="rect">
            <a:avLst/>
          </a:prstGeom>
        </p:spPr>
      </p:pic>
      <p:pic>
        <p:nvPicPr>
          <p:cNvPr id="12" name="Picture 11">
            <a:extLst>
              <a:ext uri="{FF2B5EF4-FFF2-40B4-BE49-F238E27FC236}">
                <a16:creationId xmlns:a16="http://schemas.microsoft.com/office/drawing/2014/main" id="{2D1640AF-7FEE-D07E-CAA2-D08B2525468E}"/>
              </a:ext>
            </a:extLst>
          </p:cNvPr>
          <p:cNvPicPr>
            <a:picLocks noChangeAspect="1"/>
          </p:cNvPicPr>
          <p:nvPr/>
        </p:nvPicPr>
        <p:blipFill>
          <a:blip r:embed="rId4"/>
          <a:stretch>
            <a:fillRect/>
          </a:stretch>
        </p:blipFill>
        <p:spPr>
          <a:xfrm>
            <a:off x="4156997" y="683799"/>
            <a:ext cx="317500" cy="228600"/>
          </a:xfrm>
          <a:prstGeom prst="rect">
            <a:avLst/>
          </a:prstGeom>
        </p:spPr>
      </p:pic>
      <p:pic>
        <p:nvPicPr>
          <p:cNvPr id="13" name="Picture 12">
            <a:extLst>
              <a:ext uri="{FF2B5EF4-FFF2-40B4-BE49-F238E27FC236}">
                <a16:creationId xmlns:a16="http://schemas.microsoft.com/office/drawing/2014/main" id="{A6AB0E66-571C-896E-5FD0-55C8FA0E1B8F}"/>
              </a:ext>
            </a:extLst>
          </p:cNvPr>
          <p:cNvPicPr>
            <a:picLocks noChangeAspect="1"/>
          </p:cNvPicPr>
          <p:nvPr/>
        </p:nvPicPr>
        <p:blipFill>
          <a:blip r:embed="rId4"/>
          <a:stretch>
            <a:fillRect/>
          </a:stretch>
        </p:blipFill>
        <p:spPr>
          <a:xfrm>
            <a:off x="6335898" y="713854"/>
            <a:ext cx="317500" cy="228600"/>
          </a:xfrm>
          <a:prstGeom prst="rect">
            <a:avLst/>
          </a:prstGeom>
        </p:spPr>
      </p:pic>
      <p:pic>
        <p:nvPicPr>
          <p:cNvPr id="14" name="Picture 13">
            <a:extLst>
              <a:ext uri="{FF2B5EF4-FFF2-40B4-BE49-F238E27FC236}">
                <a16:creationId xmlns:a16="http://schemas.microsoft.com/office/drawing/2014/main" id="{F8D32A74-9D97-1082-8861-BA0A748D64EC}"/>
              </a:ext>
            </a:extLst>
          </p:cNvPr>
          <p:cNvPicPr>
            <a:picLocks noChangeAspect="1"/>
          </p:cNvPicPr>
          <p:nvPr/>
        </p:nvPicPr>
        <p:blipFill>
          <a:blip r:embed="rId4"/>
          <a:stretch>
            <a:fillRect/>
          </a:stretch>
        </p:blipFill>
        <p:spPr>
          <a:xfrm>
            <a:off x="4156997" y="2743019"/>
            <a:ext cx="317500" cy="228600"/>
          </a:xfrm>
          <a:prstGeom prst="rect">
            <a:avLst/>
          </a:prstGeom>
        </p:spPr>
      </p:pic>
    </p:spTree>
    <p:extLst>
      <p:ext uri="{BB962C8B-B14F-4D97-AF65-F5344CB8AC3E}">
        <p14:creationId xmlns:p14="http://schemas.microsoft.com/office/powerpoint/2010/main" val="4287157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FE8B5A4-9E39-E301-044D-D69D890DC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28" y="763245"/>
            <a:ext cx="4572000" cy="1987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5F3E4E3-B994-9282-D0CE-500DEF15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568" y="950851"/>
            <a:ext cx="2561691" cy="22257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4FE87B3E-B65F-709B-26C9-0CDEEF3BA1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47"/>
          <a:stretch>
            <a:fillRect/>
          </a:stretch>
        </p:blipFill>
        <p:spPr bwMode="auto">
          <a:xfrm>
            <a:off x="947067" y="2633239"/>
            <a:ext cx="4273461" cy="189162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A162DE0-F96B-F056-E6FA-DADE6A991189}"/>
              </a:ext>
            </a:extLst>
          </p:cNvPr>
          <p:cNvSpPr txBox="1">
            <a:spLocks/>
          </p:cNvSpPr>
          <p:nvPr/>
        </p:nvSpPr>
        <p:spPr>
          <a:xfrm>
            <a:off x="311700" y="78959"/>
            <a:ext cx="8520600" cy="5727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dirty="0">
                <a:latin typeface="Verdana" panose="020B0604030504040204" pitchFamily="34" charset="0"/>
                <a:ea typeface="Verdana" panose="020B0604030504040204" pitchFamily="34" charset="0"/>
                <a:cs typeface="Verdana" panose="020B0604030504040204" pitchFamily="34" charset="0"/>
              </a:rPr>
              <a:t>Chemical templates that assemble superhydrides</a:t>
            </a:r>
          </a:p>
        </p:txBody>
      </p:sp>
      <p:sp>
        <p:nvSpPr>
          <p:cNvPr id="8" name="TextBox 7">
            <a:extLst>
              <a:ext uri="{FF2B5EF4-FFF2-40B4-BE49-F238E27FC236}">
                <a16:creationId xmlns:a16="http://schemas.microsoft.com/office/drawing/2014/main" id="{1CD534DE-D326-7F7D-314D-C5155ED8D4C8}"/>
              </a:ext>
            </a:extLst>
          </p:cNvPr>
          <p:cNvSpPr txBox="1"/>
          <p:nvPr/>
        </p:nvSpPr>
        <p:spPr>
          <a:xfrm>
            <a:off x="4260300" y="3095562"/>
            <a:ext cx="4572000" cy="1477328"/>
          </a:xfrm>
          <a:prstGeom prst="rect">
            <a:avLst/>
          </a:prstGeom>
          <a:noFill/>
        </p:spPr>
        <p:txBody>
          <a:bodyPr wrap="square">
            <a:spAutoFit/>
          </a:bodyPr>
          <a:lstStyle/>
          <a:p>
            <a:pPr algn="ctr"/>
            <a:r>
              <a:rPr lang="en-US" dirty="0"/>
              <a:t>Interstitial electrons in metal lattices naturally occupy H lattice orbitals</a:t>
            </a:r>
          </a:p>
          <a:p>
            <a:endParaRPr lang="en-US" dirty="0"/>
          </a:p>
          <a:p>
            <a:pPr algn="ctr"/>
            <a:r>
              <a:rPr lang="en-US" b="1" dirty="0"/>
              <a:t>How can we use this phenomenon to predict new superhydrides?</a:t>
            </a:r>
          </a:p>
        </p:txBody>
      </p:sp>
      <p:sp>
        <p:nvSpPr>
          <p:cNvPr id="2" name="Slide Number Placeholder 1">
            <a:extLst>
              <a:ext uri="{FF2B5EF4-FFF2-40B4-BE49-F238E27FC236}">
                <a16:creationId xmlns:a16="http://schemas.microsoft.com/office/drawing/2014/main" id="{AA14DA71-CC76-3EB6-B189-7625334F999C}"/>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52</a:t>
            </a:fld>
            <a:endParaRPr lang="en" dirty="0"/>
          </a:p>
        </p:txBody>
      </p:sp>
    </p:spTree>
    <p:extLst>
      <p:ext uri="{BB962C8B-B14F-4D97-AF65-F5344CB8AC3E}">
        <p14:creationId xmlns:p14="http://schemas.microsoft.com/office/powerpoint/2010/main" val="3529137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4BCF-4027-61A9-A867-A14755D11877}"/>
              </a:ext>
            </a:extLst>
          </p:cNvPr>
          <p:cNvSpPr>
            <a:spLocks noGrp="1"/>
          </p:cNvSpPr>
          <p:nvPr>
            <p:ph type="title"/>
          </p:nvPr>
        </p:nvSpPr>
        <p:spPr/>
        <p:txBody>
          <a:bodyPr/>
          <a:lstStyle/>
          <a:p>
            <a:r>
              <a:rPr lang="en-US" dirty="0"/>
              <a:t>Interstitial charge grows before metallization</a:t>
            </a:r>
          </a:p>
        </p:txBody>
      </p:sp>
      <p:pic>
        <p:nvPicPr>
          <p:cNvPr id="5" name="Picture 4">
            <a:extLst>
              <a:ext uri="{FF2B5EF4-FFF2-40B4-BE49-F238E27FC236}">
                <a16:creationId xmlns:a16="http://schemas.microsoft.com/office/drawing/2014/main" id="{B36552D5-238B-6920-3931-01E162109C86}"/>
              </a:ext>
            </a:extLst>
          </p:cNvPr>
          <p:cNvPicPr>
            <a:picLocks noChangeAspect="1"/>
          </p:cNvPicPr>
          <p:nvPr/>
        </p:nvPicPr>
        <p:blipFill>
          <a:blip r:embed="rId2"/>
          <a:stretch>
            <a:fillRect/>
          </a:stretch>
        </p:blipFill>
        <p:spPr>
          <a:xfrm>
            <a:off x="311700" y="952121"/>
            <a:ext cx="5385615" cy="3443816"/>
          </a:xfrm>
          <a:prstGeom prst="rect">
            <a:avLst/>
          </a:prstGeom>
        </p:spPr>
      </p:pic>
      <p:sp>
        <p:nvSpPr>
          <p:cNvPr id="3" name="Slide Number Placeholder 2">
            <a:extLst>
              <a:ext uri="{FF2B5EF4-FFF2-40B4-BE49-F238E27FC236}">
                <a16:creationId xmlns:a16="http://schemas.microsoft.com/office/drawing/2014/main" id="{3A4DEE8A-78DC-7622-7DF2-2834E4E34ED3}"/>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53</a:t>
            </a:fld>
            <a:endParaRPr lang="en" dirty="0"/>
          </a:p>
        </p:txBody>
      </p:sp>
      <p:sp>
        <p:nvSpPr>
          <p:cNvPr id="4" name="TextBox 3">
            <a:extLst>
              <a:ext uri="{FF2B5EF4-FFF2-40B4-BE49-F238E27FC236}">
                <a16:creationId xmlns:a16="http://schemas.microsoft.com/office/drawing/2014/main" id="{B1DD8B17-14CE-A5C4-73EB-C870E59CCEED}"/>
              </a:ext>
            </a:extLst>
          </p:cNvPr>
          <p:cNvSpPr txBox="1"/>
          <p:nvPr/>
        </p:nvSpPr>
        <p:spPr>
          <a:xfrm>
            <a:off x="5835961" y="979617"/>
            <a:ext cx="3073399" cy="3416320"/>
          </a:xfrm>
          <a:prstGeom prst="rect">
            <a:avLst/>
          </a:prstGeom>
          <a:noFill/>
        </p:spPr>
        <p:txBody>
          <a:bodyPr wrap="square" rtlCol="0">
            <a:spAutoFit/>
          </a:bodyPr>
          <a:lstStyle/>
          <a:p>
            <a:r>
              <a:rPr lang="en-US" dirty="0"/>
              <a:t>Charge density difference plots show charge redistribution with increasing pressure</a:t>
            </a:r>
          </a:p>
          <a:p>
            <a:endParaRPr lang="en-US" dirty="0"/>
          </a:p>
          <a:p>
            <a:r>
              <a:rPr lang="en-US" dirty="0"/>
              <a:t>Yellow = charge density lost</a:t>
            </a:r>
          </a:p>
          <a:p>
            <a:r>
              <a:rPr lang="en-US" dirty="0"/>
              <a:t>Cyan = charge density gained</a:t>
            </a:r>
          </a:p>
          <a:p>
            <a:endParaRPr lang="en-US" dirty="0"/>
          </a:p>
          <a:p>
            <a:r>
              <a:rPr lang="en-US" dirty="0"/>
              <a:t>Metallization preceded by redistribution of charge to intermolecular space, not molecular dissociation</a:t>
            </a:r>
          </a:p>
        </p:txBody>
      </p:sp>
    </p:spTree>
    <p:extLst>
      <p:ext uri="{BB962C8B-B14F-4D97-AF65-F5344CB8AC3E}">
        <p14:creationId xmlns:p14="http://schemas.microsoft.com/office/powerpoint/2010/main" val="300520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6E612-645E-C989-52D0-314CDA44CDDF}"/>
              </a:ext>
            </a:extLst>
          </p:cNvPr>
          <p:cNvPicPr>
            <a:picLocks noChangeAspect="1"/>
          </p:cNvPicPr>
          <p:nvPr/>
        </p:nvPicPr>
        <p:blipFill>
          <a:blip r:embed="rId3"/>
          <a:stretch>
            <a:fillRect/>
          </a:stretch>
        </p:blipFill>
        <p:spPr>
          <a:xfrm>
            <a:off x="6387607" y="1303343"/>
            <a:ext cx="2380424" cy="424234"/>
          </a:xfrm>
          <a:prstGeom prst="rect">
            <a:avLst/>
          </a:prstGeom>
        </p:spPr>
      </p:pic>
      <p:pic>
        <p:nvPicPr>
          <p:cNvPr id="5" name="Picture 4">
            <a:extLst>
              <a:ext uri="{FF2B5EF4-FFF2-40B4-BE49-F238E27FC236}">
                <a16:creationId xmlns:a16="http://schemas.microsoft.com/office/drawing/2014/main" id="{19127801-5F0E-6468-4E94-CAE0D3E7980D}"/>
              </a:ext>
            </a:extLst>
          </p:cNvPr>
          <p:cNvPicPr>
            <a:picLocks noChangeAspect="1"/>
          </p:cNvPicPr>
          <p:nvPr/>
        </p:nvPicPr>
        <p:blipFill>
          <a:blip r:embed="rId4"/>
          <a:stretch>
            <a:fillRect/>
          </a:stretch>
        </p:blipFill>
        <p:spPr>
          <a:xfrm>
            <a:off x="6387607" y="2047636"/>
            <a:ext cx="2380424" cy="659043"/>
          </a:xfrm>
          <a:prstGeom prst="rect">
            <a:avLst/>
          </a:prstGeom>
        </p:spPr>
      </p:pic>
      <p:pic>
        <p:nvPicPr>
          <p:cNvPr id="6" name="Picture 5">
            <a:extLst>
              <a:ext uri="{FF2B5EF4-FFF2-40B4-BE49-F238E27FC236}">
                <a16:creationId xmlns:a16="http://schemas.microsoft.com/office/drawing/2014/main" id="{32934DEB-EA5B-0088-E9B3-959BAC739058}"/>
              </a:ext>
            </a:extLst>
          </p:cNvPr>
          <p:cNvPicPr>
            <a:picLocks noChangeAspect="1"/>
          </p:cNvPicPr>
          <p:nvPr/>
        </p:nvPicPr>
        <p:blipFill>
          <a:blip r:embed="rId5"/>
          <a:stretch>
            <a:fillRect/>
          </a:stretch>
        </p:blipFill>
        <p:spPr>
          <a:xfrm>
            <a:off x="6387607" y="3486030"/>
            <a:ext cx="2367453" cy="837396"/>
          </a:xfrm>
          <a:prstGeom prst="rect">
            <a:avLst/>
          </a:prstGeom>
        </p:spPr>
      </p:pic>
      <p:sp>
        <p:nvSpPr>
          <p:cNvPr id="7" name="Title 1">
            <a:extLst>
              <a:ext uri="{FF2B5EF4-FFF2-40B4-BE49-F238E27FC236}">
                <a16:creationId xmlns:a16="http://schemas.microsoft.com/office/drawing/2014/main" id="{204BED01-0120-CCB5-6210-6AF37776056D}"/>
              </a:ext>
            </a:extLst>
          </p:cNvPr>
          <p:cNvSpPr>
            <a:spLocks noGrp="1"/>
          </p:cNvSpPr>
          <p:nvPr>
            <p:ph type="title"/>
          </p:nvPr>
        </p:nvSpPr>
        <p:spPr>
          <a:xfrm>
            <a:off x="311700" y="247374"/>
            <a:ext cx="8520600" cy="572700"/>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Chemical template theory</a:t>
            </a:r>
          </a:p>
        </p:txBody>
      </p:sp>
      <p:sp>
        <p:nvSpPr>
          <p:cNvPr id="8" name="Slide Number Placeholder 3">
            <a:extLst>
              <a:ext uri="{FF2B5EF4-FFF2-40B4-BE49-F238E27FC236}">
                <a16:creationId xmlns:a16="http://schemas.microsoft.com/office/drawing/2014/main" id="{1FFFAA8A-5B97-1E6D-F657-AEFBB86BBF97}"/>
              </a:ext>
            </a:extLst>
          </p:cNvPr>
          <p:cNvSpPr txBox="1">
            <a:spLocks/>
          </p:cNvSpPr>
          <p:nvPr/>
        </p:nvSpPr>
        <p:spPr>
          <a:xfrm>
            <a:off x="6860427" y="4675723"/>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z="2400" smtClean="0">
                <a:latin typeface="+mj-lt"/>
              </a:rPr>
              <a:pPr algn="r"/>
              <a:t>6</a:t>
            </a:fld>
            <a:endParaRPr lang="en" sz="2400" dirty="0">
              <a:latin typeface="+mj-lt"/>
            </a:endParaRPr>
          </a:p>
        </p:txBody>
      </p:sp>
      <p:sp>
        <p:nvSpPr>
          <p:cNvPr id="2" name="TextBox 1">
            <a:extLst>
              <a:ext uri="{FF2B5EF4-FFF2-40B4-BE49-F238E27FC236}">
                <a16:creationId xmlns:a16="http://schemas.microsoft.com/office/drawing/2014/main" id="{32A4BA79-180D-7984-9B90-B7593A0EFD7F}"/>
              </a:ext>
            </a:extLst>
          </p:cNvPr>
          <p:cNvSpPr txBox="1"/>
          <p:nvPr/>
        </p:nvSpPr>
        <p:spPr>
          <a:xfrm>
            <a:off x="3276003" y="4675723"/>
            <a:ext cx="3410101" cy="338554"/>
          </a:xfrm>
          <a:prstGeom prst="rect">
            <a:avLst/>
          </a:prstGeom>
          <a:noFill/>
        </p:spPr>
        <p:txBody>
          <a:bodyPr wrap="none" rtlCol="0">
            <a:spAutoFit/>
          </a:bodyPr>
          <a:lstStyle/>
          <a:p>
            <a:r>
              <a:rPr lang="en-US" sz="1600" dirty="0"/>
              <a:t>Sun &amp; Miao, </a:t>
            </a:r>
            <a:r>
              <a:rPr lang="en-US" sz="1600" b="1" i="1" dirty="0"/>
              <a:t>Chem</a:t>
            </a:r>
            <a:r>
              <a:rPr lang="en-US" sz="1600" dirty="0"/>
              <a:t> </a:t>
            </a:r>
            <a:r>
              <a:rPr lang="en-US" sz="1600" b="1" dirty="0"/>
              <a:t>2023</a:t>
            </a:r>
            <a:r>
              <a:rPr lang="en-US" sz="1600" dirty="0"/>
              <a:t>, </a:t>
            </a:r>
            <a:r>
              <a:rPr lang="en-US" sz="1600" i="1" dirty="0"/>
              <a:t>9</a:t>
            </a:r>
            <a:r>
              <a:rPr lang="en-US" sz="1600" dirty="0"/>
              <a:t>, 443–459.</a:t>
            </a:r>
          </a:p>
        </p:txBody>
      </p:sp>
      <p:pic>
        <p:nvPicPr>
          <p:cNvPr id="10" name="Picture 9">
            <a:extLst>
              <a:ext uri="{FF2B5EF4-FFF2-40B4-BE49-F238E27FC236}">
                <a16:creationId xmlns:a16="http://schemas.microsoft.com/office/drawing/2014/main" id="{929FE0E6-98E3-2433-EF7E-690DE9627CC9}"/>
              </a:ext>
            </a:extLst>
          </p:cNvPr>
          <p:cNvPicPr>
            <a:picLocks noChangeAspect="1"/>
          </p:cNvPicPr>
          <p:nvPr/>
        </p:nvPicPr>
        <p:blipFill>
          <a:blip r:embed="rId6"/>
          <a:stretch>
            <a:fillRect/>
          </a:stretch>
        </p:blipFill>
        <p:spPr>
          <a:xfrm>
            <a:off x="6387606" y="1172370"/>
            <a:ext cx="2444693" cy="3151055"/>
          </a:xfrm>
          <a:prstGeom prst="rect">
            <a:avLst/>
          </a:prstGeom>
        </p:spPr>
      </p:pic>
      <p:pic>
        <p:nvPicPr>
          <p:cNvPr id="3" name="Picture 2">
            <a:extLst>
              <a:ext uri="{FF2B5EF4-FFF2-40B4-BE49-F238E27FC236}">
                <a16:creationId xmlns:a16="http://schemas.microsoft.com/office/drawing/2014/main" id="{60E8D769-A441-D5E8-DA10-D95ECC3364E9}"/>
              </a:ext>
            </a:extLst>
          </p:cNvPr>
          <p:cNvPicPr>
            <a:picLocks noChangeAspect="1"/>
          </p:cNvPicPr>
          <p:nvPr/>
        </p:nvPicPr>
        <p:blipFill>
          <a:blip r:embed="rId7"/>
          <a:stretch>
            <a:fillRect/>
          </a:stretch>
        </p:blipFill>
        <p:spPr>
          <a:xfrm>
            <a:off x="1065378" y="765265"/>
            <a:ext cx="5620726" cy="3713468"/>
          </a:xfrm>
          <a:prstGeom prst="rect">
            <a:avLst/>
          </a:prstGeom>
        </p:spPr>
      </p:pic>
    </p:spTree>
    <p:extLst>
      <p:ext uri="{BB962C8B-B14F-4D97-AF65-F5344CB8AC3E}">
        <p14:creationId xmlns:p14="http://schemas.microsoft.com/office/powerpoint/2010/main" val="316733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E6AD7-8D8B-A01D-70D7-B376DABFE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59A62-6386-5F1C-EB9E-2BC004D043D9}"/>
              </a:ext>
            </a:extLst>
          </p:cNvPr>
          <p:cNvSpPr>
            <a:spLocks noGrp="1"/>
          </p:cNvSpPr>
          <p:nvPr>
            <p:ph type="title"/>
          </p:nvPr>
        </p:nvSpPr>
        <p:spPr/>
        <p:txBody>
          <a:bodyPr/>
          <a:lstStyle/>
          <a:p>
            <a:r>
              <a:rPr lang="en-US" dirty="0"/>
              <a:t>The ELF and the chemical templates in superhydrides</a:t>
            </a:r>
          </a:p>
        </p:txBody>
      </p:sp>
      <p:pic>
        <p:nvPicPr>
          <p:cNvPr id="4" name="Picture 3" descr="A black numbers and a white background&#10;&#10;AI-generated content may be incorrect.">
            <a:extLst>
              <a:ext uri="{FF2B5EF4-FFF2-40B4-BE49-F238E27FC236}">
                <a16:creationId xmlns:a16="http://schemas.microsoft.com/office/drawing/2014/main" id="{7C4F8052-CEAB-9C6D-6368-18EE53094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86" y="1996460"/>
            <a:ext cx="2197076" cy="642894"/>
          </a:xfrm>
          <a:prstGeom prst="rect">
            <a:avLst/>
          </a:prstGeom>
        </p:spPr>
      </p:pic>
      <p:pic>
        <p:nvPicPr>
          <p:cNvPr id="3" name="Picture 6">
            <a:extLst>
              <a:ext uri="{FF2B5EF4-FFF2-40B4-BE49-F238E27FC236}">
                <a16:creationId xmlns:a16="http://schemas.microsoft.com/office/drawing/2014/main" id="{3BD09DEF-C1EA-FCB7-36F1-775E62279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216" y="862615"/>
            <a:ext cx="4280998" cy="3281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9864A2-E6CD-CEAA-7E63-66CB603528AC}"/>
              </a:ext>
            </a:extLst>
          </p:cNvPr>
          <p:cNvSpPr txBox="1"/>
          <p:nvPr/>
        </p:nvSpPr>
        <p:spPr>
          <a:xfrm>
            <a:off x="311700" y="931194"/>
            <a:ext cx="4074504" cy="3693319"/>
          </a:xfrm>
          <a:prstGeom prst="rect">
            <a:avLst/>
          </a:prstGeom>
          <a:noFill/>
        </p:spPr>
        <p:txBody>
          <a:bodyPr wrap="square" rtlCol="0">
            <a:spAutoFit/>
          </a:bodyPr>
          <a:lstStyle/>
          <a:p>
            <a:r>
              <a:rPr lang="en-US" dirty="0"/>
              <a:t>Electron localization function (ELF) compares local kinetic energy density to a homogeneous gas</a:t>
            </a:r>
          </a:p>
          <a:p>
            <a:endParaRPr lang="en-US" dirty="0"/>
          </a:p>
          <a:p>
            <a:endParaRPr lang="en-US" dirty="0"/>
          </a:p>
          <a:p>
            <a:endParaRPr lang="en-US" dirty="0"/>
          </a:p>
          <a:p>
            <a:endParaRPr lang="en-US" dirty="0"/>
          </a:p>
          <a:p>
            <a:r>
              <a:rPr lang="en-US" dirty="0"/>
              <a:t>High value = localized electrons </a:t>
            </a:r>
          </a:p>
          <a:p>
            <a:r>
              <a:rPr lang="en-US" dirty="0"/>
              <a:t>Low value = delocalization</a:t>
            </a:r>
          </a:p>
          <a:p>
            <a:endParaRPr lang="en-US" dirty="0"/>
          </a:p>
          <a:p>
            <a:r>
              <a:rPr lang="en-US" b="1" dirty="0"/>
              <a:t>Hydrogen atoms assemble in interstitial sites with high electron localization</a:t>
            </a:r>
          </a:p>
        </p:txBody>
      </p:sp>
      <p:sp>
        <p:nvSpPr>
          <p:cNvPr id="14" name="TextBox 13">
            <a:extLst>
              <a:ext uri="{FF2B5EF4-FFF2-40B4-BE49-F238E27FC236}">
                <a16:creationId xmlns:a16="http://schemas.microsoft.com/office/drawing/2014/main" id="{AD0B9837-C2DA-C64F-5EA5-34C8D5886E88}"/>
              </a:ext>
            </a:extLst>
          </p:cNvPr>
          <p:cNvSpPr txBox="1"/>
          <p:nvPr/>
        </p:nvSpPr>
        <p:spPr>
          <a:xfrm>
            <a:off x="4637664" y="4347514"/>
            <a:ext cx="3410101" cy="338554"/>
          </a:xfrm>
          <a:prstGeom prst="rect">
            <a:avLst/>
          </a:prstGeom>
          <a:noFill/>
        </p:spPr>
        <p:txBody>
          <a:bodyPr wrap="none" rtlCol="0">
            <a:spAutoFit/>
          </a:bodyPr>
          <a:lstStyle/>
          <a:p>
            <a:r>
              <a:rPr lang="en-US" sz="1600" dirty="0"/>
              <a:t>Sun &amp; Miao, </a:t>
            </a:r>
            <a:r>
              <a:rPr lang="en-US" sz="1600" b="1" i="1" dirty="0"/>
              <a:t>Chem</a:t>
            </a:r>
            <a:r>
              <a:rPr lang="en-US" sz="1600" dirty="0"/>
              <a:t> </a:t>
            </a:r>
            <a:r>
              <a:rPr lang="en-US" sz="1600" b="1" dirty="0"/>
              <a:t>2023</a:t>
            </a:r>
            <a:r>
              <a:rPr lang="en-US" sz="1600" dirty="0"/>
              <a:t>, </a:t>
            </a:r>
            <a:r>
              <a:rPr lang="en-US" sz="1600" i="1" dirty="0"/>
              <a:t>9</a:t>
            </a:r>
            <a:r>
              <a:rPr lang="en-US" sz="1600" dirty="0"/>
              <a:t>, 443–459.</a:t>
            </a:r>
          </a:p>
        </p:txBody>
      </p:sp>
      <p:pic>
        <p:nvPicPr>
          <p:cNvPr id="16" name="Picture 15">
            <a:extLst>
              <a:ext uri="{FF2B5EF4-FFF2-40B4-BE49-F238E27FC236}">
                <a16:creationId xmlns:a16="http://schemas.microsoft.com/office/drawing/2014/main" id="{6209B55A-FFF8-3529-5AE9-D34587F446E5}"/>
              </a:ext>
            </a:extLst>
          </p:cNvPr>
          <p:cNvPicPr>
            <a:picLocks noChangeAspect="1"/>
          </p:cNvPicPr>
          <p:nvPr/>
        </p:nvPicPr>
        <p:blipFill>
          <a:blip r:embed="rId4"/>
          <a:stretch>
            <a:fillRect/>
          </a:stretch>
        </p:blipFill>
        <p:spPr>
          <a:xfrm>
            <a:off x="4033332" y="691728"/>
            <a:ext cx="381000" cy="381000"/>
          </a:xfrm>
          <a:prstGeom prst="rect">
            <a:avLst/>
          </a:prstGeom>
        </p:spPr>
      </p:pic>
      <p:pic>
        <p:nvPicPr>
          <p:cNvPr id="17" name="Picture 16">
            <a:extLst>
              <a:ext uri="{FF2B5EF4-FFF2-40B4-BE49-F238E27FC236}">
                <a16:creationId xmlns:a16="http://schemas.microsoft.com/office/drawing/2014/main" id="{230FE318-711C-046F-657B-D514FE7B02B4}"/>
              </a:ext>
            </a:extLst>
          </p:cNvPr>
          <p:cNvPicPr>
            <a:picLocks noChangeAspect="1"/>
          </p:cNvPicPr>
          <p:nvPr/>
        </p:nvPicPr>
        <p:blipFill>
          <a:blip r:embed="rId4"/>
          <a:stretch>
            <a:fillRect/>
          </a:stretch>
        </p:blipFill>
        <p:spPr>
          <a:xfrm>
            <a:off x="4188978" y="1883783"/>
            <a:ext cx="225354" cy="225354"/>
          </a:xfrm>
          <a:prstGeom prst="rect">
            <a:avLst/>
          </a:prstGeom>
        </p:spPr>
      </p:pic>
      <p:pic>
        <p:nvPicPr>
          <p:cNvPr id="18" name="Picture 17">
            <a:extLst>
              <a:ext uri="{FF2B5EF4-FFF2-40B4-BE49-F238E27FC236}">
                <a16:creationId xmlns:a16="http://schemas.microsoft.com/office/drawing/2014/main" id="{9BF900BD-67C0-F52B-A20B-FD94E25A353E}"/>
              </a:ext>
            </a:extLst>
          </p:cNvPr>
          <p:cNvPicPr>
            <a:picLocks noChangeAspect="1"/>
          </p:cNvPicPr>
          <p:nvPr/>
        </p:nvPicPr>
        <p:blipFill>
          <a:blip r:embed="rId4"/>
          <a:stretch>
            <a:fillRect/>
          </a:stretch>
        </p:blipFill>
        <p:spPr>
          <a:xfrm>
            <a:off x="4160850" y="3002971"/>
            <a:ext cx="225354" cy="225354"/>
          </a:xfrm>
          <a:prstGeom prst="rect">
            <a:avLst/>
          </a:prstGeom>
        </p:spPr>
      </p:pic>
      <p:sp>
        <p:nvSpPr>
          <p:cNvPr id="6" name="Slide Number Placeholder 5">
            <a:extLst>
              <a:ext uri="{FF2B5EF4-FFF2-40B4-BE49-F238E27FC236}">
                <a16:creationId xmlns:a16="http://schemas.microsoft.com/office/drawing/2014/main" id="{FACEB814-F9AF-D0F0-F5F2-ACA0641C842D}"/>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7</a:t>
            </a:fld>
            <a:endParaRPr lang="en" dirty="0"/>
          </a:p>
        </p:txBody>
      </p:sp>
    </p:spTree>
    <p:extLst>
      <p:ext uri="{BB962C8B-B14F-4D97-AF65-F5344CB8AC3E}">
        <p14:creationId xmlns:p14="http://schemas.microsoft.com/office/powerpoint/2010/main" val="180059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B028-9C5B-8D8F-D976-B9EDED997036}"/>
              </a:ext>
            </a:extLst>
          </p:cNvPr>
          <p:cNvSpPr>
            <a:spLocks noGrp="1"/>
          </p:cNvSpPr>
          <p:nvPr>
            <p:ph type="title"/>
          </p:nvPr>
        </p:nvSpPr>
        <p:spPr/>
        <p:txBody>
          <a:bodyPr/>
          <a:lstStyle/>
          <a:p>
            <a:r>
              <a:rPr lang="en-US" dirty="0"/>
              <a:t>Density Functional Theory and Structure Search</a:t>
            </a:r>
          </a:p>
        </p:txBody>
      </p:sp>
      <p:sp>
        <p:nvSpPr>
          <p:cNvPr id="4" name="Slide Number Placeholder 3">
            <a:extLst>
              <a:ext uri="{FF2B5EF4-FFF2-40B4-BE49-F238E27FC236}">
                <a16:creationId xmlns:a16="http://schemas.microsoft.com/office/drawing/2014/main" id="{E2820A86-E505-6322-A7A4-794616429F30}"/>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8</a:t>
            </a:fld>
            <a:endParaRPr lang="en" dirty="0"/>
          </a:p>
        </p:txBody>
      </p:sp>
      <p:pic>
        <p:nvPicPr>
          <p:cNvPr id="5" name="Google Shape;75;p16">
            <a:extLst>
              <a:ext uri="{FF2B5EF4-FFF2-40B4-BE49-F238E27FC236}">
                <a16:creationId xmlns:a16="http://schemas.microsoft.com/office/drawing/2014/main" id="{BAFB1C27-EC89-EBB0-8C5E-146D580EFB73}"/>
              </a:ext>
            </a:extLst>
          </p:cNvPr>
          <p:cNvPicPr preferRelativeResize="0"/>
          <p:nvPr/>
        </p:nvPicPr>
        <p:blipFill rotWithShape="1">
          <a:blip r:embed="rId3">
            <a:alphaModFix/>
          </a:blip>
          <a:srcRect t="2484" b="29824"/>
          <a:stretch/>
        </p:blipFill>
        <p:spPr>
          <a:xfrm>
            <a:off x="5472268" y="1221145"/>
            <a:ext cx="2541400" cy="1513050"/>
          </a:xfrm>
          <a:prstGeom prst="rect">
            <a:avLst/>
          </a:prstGeom>
          <a:noFill/>
          <a:ln>
            <a:noFill/>
          </a:ln>
          <a:effectLst>
            <a:softEdge rad="127000"/>
          </a:effec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9816839-5D60-3073-5048-7DBAFD221F62}"/>
                  </a:ext>
                </a:extLst>
              </p:cNvPr>
              <p:cNvSpPr txBox="1"/>
              <p:nvPr/>
            </p:nvSpPr>
            <p:spPr>
              <a:xfrm>
                <a:off x="6175916" y="2690759"/>
                <a:ext cx="2093907" cy="5556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unc>
                        <m:funcPr>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a:rPr kumimoji="0" lang="en-US" sz="1500" b="0" i="1" u="none" strike="noStrike" kern="0" cap="none" spc="0" normalizeH="0" baseline="0" noProof="0">
                              <a:ln>
                                <a:noFill/>
                              </a:ln>
                              <a:solidFill>
                                <a:srgbClr val="000000"/>
                              </a:solidFill>
                              <a:effectLst/>
                              <a:uLnTx/>
                              <a:uFillTx/>
                              <a:latin typeface="Cambria Math" panose="02040503050406030204" pitchFamily="18" charset="0"/>
                              <a:sym typeface="Arial"/>
                            </a:rPr>
                            <m:t>−</m:t>
                          </m:r>
                        </m:fName>
                        <m:e>
                          <m:f>
                            <m:f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sSup>
                                <m:s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p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ℏ</m:t>
                                  </m:r>
                                </m:e>
                                <m:sup>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2</m:t>
                                  </m:r>
                                </m:sup>
                              </m:sSup>
                            </m:num>
                            <m:den>
                              <m:r>
                                <a:rPr kumimoji="0" lang="en-US" sz="1500" b="0" i="1" u="none" strike="noStrike" kern="0" cap="none" spc="0" normalizeH="0" baseline="0" noProof="0">
                                  <a:ln>
                                    <a:noFill/>
                                  </a:ln>
                                  <a:solidFill>
                                    <a:srgbClr val="000000"/>
                                  </a:solidFill>
                                  <a:effectLst/>
                                  <a:uLnTx/>
                                  <a:uFillTx/>
                                  <a:latin typeface="Cambria Math" panose="02040503050406030204" pitchFamily="18" charset="0"/>
                                  <a:sym typeface="Arial"/>
                                </a:rPr>
                                <m:t>2</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sym typeface="Arial"/>
                                </a:rPr>
                                <m:t>𝑚</m:t>
                              </m:r>
                            </m:den>
                          </m:f>
                        </m:e>
                      </m:func>
                      <m:sSup>
                        <m:sSup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pPr>
                        <m:e>
                          <m:r>
                            <m:rPr>
                              <m:sty m:val="p"/>
                            </m:r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e>
                        <m:sup>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2</m:t>
                          </m:r>
                        </m:sup>
                      </m:sSup>
                      <m:r>
                        <m:rPr>
                          <m:sty m:val="p"/>
                        </m:rPr>
                        <a:rPr kumimoji="0" lang="el-GR"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Ψ</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𝑉</m:t>
                      </m:r>
                      <m:r>
                        <m:rPr>
                          <m:sty m:val="p"/>
                        </m:rPr>
                        <a:rPr kumimoji="0" lang="el-GR"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Ψ</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r>
                        <m:rPr>
                          <m:sty m:val="p"/>
                        </m:rPr>
                        <a:rPr kumimoji="0" lang="el-GR" sz="15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Ψ</m:t>
                      </m:r>
                    </m:oMath>
                  </m:oMathPara>
                </a14:m>
                <a:endParaRPr kumimoji="0" lang="en-US" sz="15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6" name="TextBox 5">
                <a:extLst>
                  <a:ext uri="{FF2B5EF4-FFF2-40B4-BE49-F238E27FC236}">
                    <a16:creationId xmlns:a16="http://schemas.microsoft.com/office/drawing/2014/main" id="{B9816839-5D60-3073-5048-7DBAFD221F62}"/>
                  </a:ext>
                </a:extLst>
              </p:cNvPr>
              <p:cNvSpPr txBox="1">
                <a:spLocks noRot="1" noChangeAspect="1" noMove="1" noResize="1" noEditPoints="1" noAdjustHandles="1" noChangeArrowheads="1" noChangeShapeType="1" noTextEdit="1"/>
              </p:cNvSpPr>
              <p:nvPr/>
            </p:nvSpPr>
            <p:spPr>
              <a:xfrm>
                <a:off x="6175916" y="2690759"/>
                <a:ext cx="2093907" cy="555601"/>
              </a:xfrm>
              <a:prstGeom prst="rect">
                <a:avLst/>
              </a:prstGeom>
              <a:blipFill>
                <a:blip r:embed="rId4"/>
                <a:stretch>
                  <a:fillRect b="-2222"/>
                </a:stretch>
              </a:blipFill>
            </p:spPr>
            <p:txBody>
              <a:bodyPr/>
              <a:lstStyle/>
              <a:p>
                <a:r>
                  <a:rPr lang="en-US">
                    <a:noFill/>
                  </a:rPr>
                  <a:t> </a:t>
                </a:r>
              </a:p>
            </p:txBody>
          </p:sp>
        </mc:Fallback>
      </mc:AlternateContent>
      <p:sp>
        <p:nvSpPr>
          <p:cNvPr id="7" name="Google Shape;73;p16">
            <a:extLst>
              <a:ext uri="{FF2B5EF4-FFF2-40B4-BE49-F238E27FC236}">
                <a16:creationId xmlns:a16="http://schemas.microsoft.com/office/drawing/2014/main" id="{7CC76A32-062E-ED32-AC9D-4E48E0EB26DC}"/>
              </a:ext>
            </a:extLst>
          </p:cNvPr>
          <p:cNvSpPr txBox="1">
            <a:spLocks/>
          </p:cNvSpPr>
          <p:nvPr/>
        </p:nvSpPr>
        <p:spPr>
          <a:xfrm>
            <a:off x="5698132" y="853977"/>
            <a:ext cx="2309878" cy="420900"/>
          </a:xfrm>
          <a:prstGeom prst="rect">
            <a:avLst/>
          </a:prstGeom>
        </p:spPr>
        <p:txBody>
          <a:bodyPr spcFirstLastPara="1" wrap="square"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500" dirty="0">
                <a:solidFill>
                  <a:srgbClr val="000000"/>
                </a:solidFill>
                <a:latin typeface="Verdana" panose="020B0604030504040204" pitchFamily="34" charset="0"/>
                <a:ea typeface="Verdana" panose="020B0604030504040204" pitchFamily="34" charset="0"/>
                <a:cs typeface="Verdana" panose="020B0604030504040204" pitchFamily="34" charset="0"/>
              </a:rPr>
              <a:t>First principles (QM)</a:t>
            </a:r>
          </a:p>
        </p:txBody>
      </p:sp>
      <p:pic>
        <p:nvPicPr>
          <p:cNvPr id="8" name="Google Shape;79;p17">
            <a:extLst>
              <a:ext uri="{FF2B5EF4-FFF2-40B4-BE49-F238E27FC236}">
                <a16:creationId xmlns:a16="http://schemas.microsoft.com/office/drawing/2014/main" id="{7BA897AD-9B0C-8BD2-F595-E7A588187CD0}"/>
              </a:ext>
            </a:extLst>
          </p:cNvPr>
          <p:cNvPicPr preferRelativeResize="0"/>
          <p:nvPr/>
        </p:nvPicPr>
        <p:blipFill>
          <a:blip r:embed="rId5">
            <a:alphaModFix/>
          </a:blip>
          <a:stretch>
            <a:fillRect/>
          </a:stretch>
        </p:blipFill>
        <p:spPr>
          <a:xfrm>
            <a:off x="4713878" y="3588245"/>
            <a:ext cx="2029090" cy="987930"/>
          </a:xfrm>
          <a:prstGeom prst="rect">
            <a:avLst/>
          </a:prstGeom>
          <a:noFill/>
          <a:ln>
            <a:noFill/>
          </a:ln>
        </p:spPr>
      </p:pic>
      <p:pic>
        <p:nvPicPr>
          <p:cNvPr id="9" name="Picture 8">
            <a:extLst>
              <a:ext uri="{FF2B5EF4-FFF2-40B4-BE49-F238E27FC236}">
                <a16:creationId xmlns:a16="http://schemas.microsoft.com/office/drawing/2014/main" id="{F95DA1F7-E546-ABBC-6E3C-7F6B330731EB}"/>
              </a:ext>
            </a:extLst>
          </p:cNvPr>
          <p:cNvPicPr>
            <a:picLocks noChangeAspect="1"/>
          </p:cNvPicPr>
          <p:nvPr/>
        </p:nvPicPr>
        <p:blipFill>
          <a:blip r:embed="rId6"/>
          <a:stretch>
            <a:fillRect/>
          </a:stretch>
        </p:blipFill>
        <p:spPr>
          <a:xfrm>
            <a:off x="6758305" y="3691988"/>
            <a:ext cx="1970493" cy="987931"/>
          </a:xfrm>
          <a:prstGeom prst="rect">
            <a:avLst/>
          </a:prstGeom>
        </p:spPr>
      </p:pic>
      <p:sp>
        <p:nvSpPr>
          <p:cNvPr id="10" name="TextBox 9">
            <a:extLst>
              <a:ext uri="{FF2B5EF4-FFF2-40B4-BE49-F238E27FC236}">
                <a16:creationId xmlns:a16="http://schemas.microsoft.com/office/drawing/2014/main" id="{1FCADFA6-DA39-F049-AE3E-817746492FCA}"/>
              </a:ext>
            </a:extLst>
          </p:cNvPr>
          <p:cNvSpPr txBox="1"/>
          <p:nvPr/>
        </p:nvSpPr>
        <p:spPr>
          <a:xfrm>
            <a:off x="311700" y="1035437"/>
            <a:ext cx="4165600" cy="3416320"/>
          </a:xfrm>
          <a:prstGeom prst="rect">
            <a:avLst/>
          </a:prstGeom>
          <a:noFill/>
        </p:spPr>
        <p:txBody>
          <a:bodyPr wrap="square" rtlCol="0">
            <a:spAutoFit/>
          </a:bodyPr>
          <a:lstStyle/>
          <a:p>
            <a:r>
              <a:rPr lang="en-US" dirty="0"/>
              <a:t>Provides energies, forces, and electronic structure by solving for electron density</a:t>
            </a:r>
          </a:p>
          <a:p>
            <a:endParaRPr lang="en-US" dirty="0"/>
          </a:p>
          <a:p>
            <a:r>
              <a:rPr lang="en-US" dirty="0"/>
              <a:t>Allows relaxation of structures at target pressures via enthalpy comparisons</a:t>
            </a:r>
          </a:p>
          <a:p>
            <a:endParaRPr lang="en-US" dirty="0"/>
          </a:p>
          <a:p>
            <a:r>
              <a:rPr lang="en-US" dirty="0"/>
              <a:t>CALYPSO searches over lattice vectors and atomic positions to find low-enthalpy structures</a:t>
            </a:r>
          </a:p>
          <a:p>
            <a:endParaRPr lang="en-US" dirty="0"/>
          </a:p>
          <a:p>
            <a:r>
              <a:rPr lang="en-US" dirty="0"/>
              <a:t>Best candidates undergo further calculations and analysis</a:t>
            </a:r>
          </a:p>
        </p:txBody>
      </p:sp>
    </p:spTree>
    <p:extLst>
      <p:ext uri="{BB962C8B-B14F-4D97-AF65-F5344CB8AC3E}">
        <p14:creationId xmlns:p14="http://schemas.microsoft.com/office/powerpoint/2010/main" val="2838704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50233-F1C5-DC18-0FE2-6975737FD705}"/>
              </a:ext>
            </a:extLst>
          </p:cNvPr>
          <p:cNvSpPr>
            <a:spLocks noGrp="1"/>
          </p:cNvSpPr>
          <p:nvPr>
            <p:ph type="title"/>
          </p:nvPr>
        </p:nvSpPr>
        <p:spPr/>
        <p:txBody>
          <a:bodyPr/>
          <a:lstStyle/>
          <a:p>
            <a:r>
              <a:rPr lang="en-US" dirty="0"/>
              <a:t>Machine Learning vs Deep Learning</a:t>
            </a:r>
          </a:p>
        </p:txBody>
      </p:sp>
      <p:sp>
        <p:nvSpPr>
          <p:cNvPr id="4" name="Slide Number Placeholder 3">
            <a:extLst>
              <a:ext uri="{FF2B5EF4-FFF2-40B4-BE49-F238E27FC236}">
                <a16:creationId xmlns:a16="http://schemas.microsoft.com/office/drawing/2014/main" id="{A4CDFFEC-0115-4E4D-3D1A-40426C85CA89}"/>
              </a:ext>
            </a:extLst>
          </p:cNvPr>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 smtClean="0"/>
              <a:t>9</a:t>
            </a:fld>
            <a:endParaRPr lang="en" dirty="0"/>
          </a:p>
        </p:txBody>
      </p:sp>
      <mc:AlternateContent xmlns:mc="http://schemas.openxmlformats.org/markup-compatibility/2006">
        <mc:Choice xmlns:am3d="http://schemas.microsoft.com/office/drawing/2017/model3d" Requires="am3d">
          <p:graphicFrame>
            <p:nvGraphicFramePr>
              <p:cNvPr id="5" name="3D Model 4" descr="Hammerhead car red">
                <a:extLst>
                  <a:ext uri="{FF2B5EF4-FFF2-40B4-BE49-F238E27FC236}">
                    <a16:creationId xmlns:a16="http://schemas.microsoft.com/office/drawing/2014/main" id="{98A57893-43D6-6C99-28A8-D3BEC82E2D20}"/>
                  </a:ext>
                </a:extLst>
              </p:cNvPr>
              <p:cNvGraphicFramePr>
                <a:graphicFrameLocks noChangeAspect="1"/>
              </p:cNvGraphicFramePr>
              <p:nvPr>
                <p:extLst>
                  <p:ext uri="{D42A27DB-BD31-4B8C-83A1-F6EECF244321}">
                    <p14:modId xmlns:p14="http://schemas.microsoft.com/office/powerpoint/2010/main" val="2262273647"/>
                  </p:ext>
                </p:extLst>
              </p:nvPr>
            </p:nvGraphicFramePr>
            <p:xfrm>
              <a:off x="312562" y="2155747"/>
              <a:ext cx="1072313" cy="573983"/>
            </p:xfrm>
            <a:graphic>
              <a:graphicData uri="http://schemas.microsoft.com/office/drawing/2017/model3d">
                <am3d:model3d r:embed="rId2">
                  <am3d:spPr>
                    <a:xfrm>
                      <a:off x="0" y="0"/>
                      <a:ext cx="1072313" cy="573983"/>
                    </a:xfrm>
                    <a:prstGeom prst="rect">
                      <a:avLst/>
                    </a:prstGeom>
                  </am3d:spPr>
                  <am3d:camera>
                    <am3d:pos x="0" y="0" z="54276872"/>
                    <am3d:up dx="0" dy="36000000" dz="0"/>
                    <am3d:lookAt x="0" y="0" z="0"/>
                    <am3d:perspective fov="2700000"/>
                  </am3d:camera>
                  <am3d:trans>
                    <am3d:meterPerModelUnit n="28570379" d="1000000"/>
                    <am3d:preTrans dx="0" dy="-1989990" dz="403592"/>
                    <am3d:scale>
                      <am3d:sx n="1000000" d="1000000"/>
                      <am3d:sy n="1000000" d="1000000"/>
                      <am3d:sz n="1000000" d="1000000"/>
                    </am3d:scale>
                    <am3d:rot ax="1506660" ay="3446394" az="1293257"/>
                    <am3d:postTrans dx="0" dy="0" dz="0"/>
                  </am3d:trans>
                  <am3d:raster rName="Office3DRenderer" rVer="16.0.8326">
                    <am3d:blip r:embed="rId3"/>
                  </am3d:raster>
                  <am3d:objViewport viewportSz="11984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Hammerhead car red">
                <a:extLst>
                  <a:ext uri="{FF2B5EF4-FFF2-40B4-BE49-F238E27FC236}">
                    <a16:creationId xmlns:a16="http://schemas.microsoft.com/office/drawing/2014/main" id="{98A57893-43D6-6C99-28A8-D3BEC82E2D20}"/>
                  </a:ext>
                </a:extLst>
              </p:cNvPr>
              <p:cNvPicPr>
                <a:picLocks noGrp="1" noRot="1" noChangeAspect="1" noMove="1" noResize="1" noEditPoints="1" noAdjustHandles="1" noChangeArrowheads="1" noChangeShapeType="1" noCrop="1"/>
              </p:cNvPicPr>
              <p:nvPr/>
            </p:nvPicPr>
            <p:blipFill>
              <a:blip r:embed="rId3"/>
              <a:stretch>
                <a:fillRect/>
              </a:stretch>
            </p:blipFill>
            <p:spPr>
              <a:xfrm>
                <a:off x="312562" y="2155747"/>
                <a:ext cx="1072313" cy="573983"/>
              </a:xfrm>
              <a:prstGeom prst="rect">
                <a:avLst/>
              </a:prstGeom>
            </p:spPr>
          </p:pic>
        </mc:Fallback>
      </mc:AlternateContent>
      <p:pic>
        <p:nvPicPr>
          <p:cNvPr id="6" name="Picture 5" descr="A person wearing a headset and typing on a computer&#10;&#10;AI-generated content may be incorrect.">
            <a:extLst>
              <a:ext uri="{FF2B5EF4-FFF2-40B4-BE49-F238E27FC236}">
                <a16:creationId xmlns:a16="http://schemas.microsoft.com/office/drawing/2014/main" id="{E6157BD3-28D0-2FBD-5BB1-2F647371616F}"/>
              </a:ext>
            </a:extLst>
          </p:cNvPr>
          <p:cNvPicPr>
            <a:picLocks noChangeAspect="1"/>
          </p:cNvPicPr>
          <p:nvPr/>
        </p:nvPicPr>
        <p:blipFill>
          <a:blip r:embed="rId4"/>
          <a:stretch>
            <a:fillRect/>
          </a:stretch>
        </p:blipFill>
        <p:spPr>
          <a:xfrm>
            <a:off x="1967318" y="2109048"/>
            <a:ext cx="667380" cy="667380"/>
          </a:xfrm>
          <a:prstGeom prst="rect">
            <a:avLst/>
          </a:prstGeom>
        </p:spPr>
      </p:pic>
      <mc:AlternateContent xmlns:mc="http://schemas.openxmlformats.org/markup-compatibility/2006">
        <mc:Choice xmlns:am3d="http://schemas.microsoft.com/office/drawing/2017/model3d" Requires="am3d">
          <p:graphicFrame>
            <p:nvGraphicFramePr>
              <p:cNvPr id="7" name="3D Model 6" descr="Hammerhead car red">
                <a:extLst>
                  <a:ext uri="{FF2B5EF4-FFF2-40B4-BE49-F238E27FC236}">
                    <a16:creationId xmlns:a16="http://schemas.microsoft.com/office/drawing/2014/main" id="{E421565E-0EE0-5169-4898-270D29FC83B7}"/>
                  </a:ext>
                </a:extLst>
              </p:cNvPr>
              <p:cNvGraphicFramePr>
                <a:graphicFrameLocks noChangeAspect="1"/>
              </p:cNvGraphicFramePr>
              <p:nvPr>
                <p:extLst>
                  <p:ext uri="{D42A27DB-BD31-4B8C-83A1-F6EECF244321}">
                    <p14:modId xmlns:p14="http://schemas.microsoft.com/office/powerpoint/2010/main" val="1053307695"/>
                  </p:ext>
                </p:extLst>
              </p:nvPr>
            </p:nvGraphicFramePr>
            <p:xfrm>
              <a:off x="311700" y="3787679"/>
              <a:ext cx="1072313" cy="573983"/>
            </p:xfrm>
            <a:graphic>
              <a:graphicData uri="http://schemas.microsoft.com/office/drawing/2017/model3d">
                <am3d:model3d r:embed="rId2">
                  <am3d:spPr>
                    <a:xfrm>
                      <a:off x="0" y="0"/>
                      <a:ext cx="1072313" cy="573983"/>
                    </a:xfrm>
                    <a:prstGeom prst="rect">
                      <a:avLst/>
                    </a:prstGeom>
                  </am3d:spPr>
                  <am3d:camera>
                    <am3d:pos x="0" y="0" z="54276872"/>
                    <am3d:up dx="0" dy="36000000" dz="0"/>
                    <am3d:lookAt x="0" y="0" z="0"/>
                    <am3d:perspective fov="2700000"/>
                  </am3d:camera>
                  <am3d:trans>
                    <am3d:meterPerModelUnit n="28570379" d="1000000"/>
                    <am3d:preTrans dx="0" dy="-1989990" dz="403592"/>
                    <am3d:scale>
                      <am3d:sx n="1000000" d="1000000"/>
                      <am3d:sy n="1000000" d="1000000"/>
                      <am3d:sz n="1000000" d="1000000"/>
                    </am3d:scale>
                    <am3d:rot ax="1506660" ay="3446394" az="1293257"/>
                    <am3d:postTrans dx="0" dy="0" dz="0"/>
                  </am3d:trans>
                  <am3d:raster rName="Office3DRenderer" rVer="16.0.8326">
                    <am3d:blip r:embed="rId5"/>
                  </am3d:raster>
                  <am3d:objViewport viewportSz="11984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Hammerhead car red">
                <a:extLst>
                  <a:ext uri="{FF2B5EF4-FFF2-40B4-BE49-F238E27FC236}">
                    <a16:creationId xmlns:a16="http://schemas.microsoft.com/office/drawing/2014/main" id="{E421565E-0EE0-5169-4898-270D29FC83B7}"/>
                  </a:ext>
                </a:extLst>
              </p:cNvPr>
              <p:cNvPicPr>
                <a:picLocks noGrp="1" noRot="1" noChangeAspect="1" noMove="1" noResize="1" noEditPoints="1" noAdjustHandles="1" noChangeArrowheads="1" noChangeShapeType="1" noCrop="1"/>
              </p:cNvPicPr>
              <p:nvPr/>
            </p:nvPicPr>
            <p:blipFill>
              <a:blip r:embed="rId5"/>
              <a:stretch>
                <a:fillRect/>
              </a:stretch>
            </p:blipFill>
            <p:spPr>
              <a:xfrm>
                <a:off x="311700" y="3787679"/>
                <a:ext cx="1072313" cy="573983"/>
              </a:xfrm>
              <a:prstGeom prst="rect">
                <a:avLst/>
              </a:prstGeom>
            </p:spPr>
          </p:pic>
        </mc:Fallback>
      </mc:AlternateContent>
      <p:sp>
        <p:nvSpPr>
          <p:cNvPr id="8" name="Oval 7">
            <a:extLst>
              <a:ext uri="{FF2B5EF4-FFF2-40B4-BE49-F238E27FC236}">
                <a16:creationId xmlns:a16="http://schemas.microsoft.com/office/drawing/2014/main" id="{5B590B9E-1279-74B9-66D0-8F3E8D5E72FA}"/>
              </a:ext>
            </a:extLst>
          </p:cNvPr>
          <p:cNvSpPr/>
          <p:nvPr/>
        </p:nvSpPr>
        <p:spPr>
          <a:xfrm>
            <a:off x="3211420" y="2201523"/>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639D38-3CE1-7DA4-EC5C-980D6C40294A}"/>
              </a:ext>
            </a:extLst>
          </p:cNvPr>
          <p:cNvSpPr/>
          <p:nvPr/>
        </p:nvSpPr>
        <p:spPr>
          <a:xfrm>
            <a:off x="3217141" y="2410291"/>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D9AABD4-C58E-18D1-CE85-D724C3D7A38A}"/>
              </a:ext>
            </a:extLst>
          </p:cNvPr>
          <p:cNvSpPr/>
          <p:nvPr/>
        </p:nvSpPr>
        <p:spPr>
          <a:xfrm>
            <a:off x="3217141" y="2611703"/>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1BF886-5C4A-DF25-1CCB-DF08F897DDEE}"/>
              </a:ext>
            </a:extLst>
          </p:cNvPr>
          <p:cNvSpPr/>
          <p:nvPr/>
        </p:nvSpPr>
        <p:spPr>
          <a:xfrm>
            <a:off x="3532496" y="2201523"/>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DD31EE0-7319-CEFE-7E25-47726517A3B6}"/>
              </a:ext>
            </a:extLst>
          </p:cNvPr>
          <p:cNvSpPr/>
          <p:nvPr/>
        </p:nvSpPr>
        <p:spPr>
          <a:xfrm>
            <a:off x="3538217" y="2410291"/>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4A3F4A-35E9-6F1C-8BCB-AEECC7A270A3}"/>
              </a:ext>
            </a:extLst>
          </p:cNvPr>
          <p:cNvSpPr/>
          <p:nvPr/>
        </p:nvSpPr>
        <p:spPr>
          <a:xfrm>
            <a:off x="3538217" y="2611703"/>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FCB737C-B8A3-96FD-25C5-C249AEAC1196}"/>
              </a:ext>
            </a:extLst>
          </p:cNvPr>
          <p:cNvSpPr/>
          <p:nvPr/>
        </p:nvSpPr>
        <p:spPr>
          <a:xfrm>
            <a:off x="3861707" y="2203177"/>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3D65DA-9F13-DDA3-0531-559C08E2A848}"/>
              </a:ext>
            </a:extLst>
          </p:cNvPr>
          <p:cNvSpPr/>
          <p:nvPr/>
        </p:nvSpPr>
        <p:spPr>
          <a:xfrm>
            <a:off x="3867428" y="2411945"/>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4E06CD-05AB-5F9F-9C5A-561DF460A37A}"/>
              </a:ext>
            </a:extLst>
          </p:cNvPr>
          <p:cNvSpPr/>
          <p:nvPr/>
        </p:nvSpPr>
        <p:spPr>
          <a:xfrm>
            <a:off x="3867428" y="2613357"/>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1A42DD-60A1-58C7-49B9-2FF1D2202090}"/>
              </a:ext>
            </a:extLst>
          </p:cNvPr>
          <p:cNvSpPr/>
          <p:nvPr/>
        </p:nvSpPr>
        <p:spPr>
          <a:xfrm>
            <a:off x="4468692" y="2331625"/>
            <a:ext cx="275208" cy="2752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B0B5DBE-2FC8-BA8D-61A5-48E4C838965B}"/>
              </a:ext>
            </a:extLst>
          </p:cNvPr>
          <p:cNvCxnSpPr>
            <a:stCxn id="8" idx="6"/>
            <a:endCxn id="11" idx="2"/>
          </p:cNvCxnSpPr>
          <p:nvPr/>
        </p:nvCxnSpPr>
        <p:spPr>
          <a:xfrm>
            <a:off x="3344586" y="2268106"/>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FE07D8B-F89D-AA43-7661-FFE563ED9436}"/>
              </a:ext>
            </a:extLst>
          </p:cNvPr>
          <p:cNvCxnSpPr>
            <a:stCxn id="8" idx="6"/>
            <a:endCxn id="12" idx="2"/>
          </p:cNvCxnSpPr>
          <p:nvPr/>
        </p:nvCxnSpPr>
        <p:spPr>
          <a:xfrm>
            <a:off x="3344586" y="2268106"/>
            <a:ext cx="193631"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48F24BF-AFC7-5344-4671-BAA22395C841}"/>
              </a:ext>
            </a:extLst>
          </p:cNvPr>
          <p:cNvCxnSpPr>
            <a:stCxn id="8" idx="6"/>
            <a:endCxn id="13" idx="2"/>
          </p:cNvCxnSpPr>
          <p:nvPr/>
        </p:nvCxnSpPr>
        <p:spPr>
          <a:xfrm>
            <a:off x="3344586" y="2268106"/>
            <a:ext cx="193631"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D5816C-A5B2-74CB-392C-3A81A262051A}"/>
              </a:ext>
            </a:extLst>
          </p:cNvPr>
          <p:cNvCxnSpPr>
            <a:stCxn id="9" idx="6"/>
            <a:endCxn id="11" idx="2"/>
          </p:cNvCxnSpPr>
          <p:nvPr/>
        </p:nvCxnSpPr>
        <p:spPr>
          <a:xfrm flipV="1">
            <a:off x="3350307" y="2268106"/>
            <a:ext cx="182189"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93FEAF-5D8F-0046-7596-DCAA62E83386}"/>
              </a:ext>
            </a:extLst>
          </p:cNvPr>
          <p:cNvCxnSpPr>
            <a:stCxn id="9" idx="6"/>
            <a:endCxn id="12" idx="2"/>
          </p:cNvCxnSpPr>
          <p:nvPr/>
        </p:nvCxnSpPr>
        <p:spPr>
          <a:xfrm>
            <a:off x="3350307" y="2476874"/>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F21EA3-AEC0-9FB6-1A51-743C5AFA2E09}"/>
              </a:ext>
            </a:extLst>
          </p:cNvPr>
          <p:cNvCxnSpPr>
            <a:stCxn id="9" idx="6"/>
            <a:endCxn id="13" idx="2"/>
          </p:cNvCxnSpPr>
          <p:nvPr/>
        </p:nvCxnSpPr>
        <p:spPr>
          <a:xfrm>
            <a:off x="3350307" y="2476874"/>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F45AE0F-8B7D-8380-58CF-46350B904AB9}"/>
              </a:ext>
            </a:extLst>
          </p:cNvPr>
          <p:cNvCxnSpPr>
            <a:stCxn id="10" idx="6"/>
            <a:endCxn id="13" idx="2"/>
          </p:cNvCxnSpPr>
          <p:nvPr/>
        </p:nvCxnSpPr>
        <p:spPr>
          <a:xfrm>
            <a:off x="3350307" y="2678286"/>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50EBB02-3E7D-69FD-1B4F-943CAA39E62E}"/>
              </a:ext>
            </a:extLst>
          </p:cNvPr>
          <p:cNvCxnSpPr>
            <a:stCxn id="10" idx="6"/>
            <a:endCxn id="12" idx="2"/>
          </p:cNvCxnSpPr>
          <p:nvPr/>
        </p:nvCxnSpPr>
        <p:spPr>
          <a:xfrm flipV="1">
            <a:off x="3350307" y="2476874"/>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031920-232A-134F-5DCD-78C4BA44EEBD}"/>
              </a:ext>
            </a:extLst>
          </p:cNvPr>
          <p:cNvCxnSpPr>
            <a:stCxn id="10" idx="6"/>
            <a:endCxn id="11" idx="2"/>
          </p:cNvCxnSpPr>
          <p:nvPr/>
        </p:nvCxnSpPr>
        <p:spPr>
          <a:xfrm flipV="1">
            <a:off x="3350307" y="2268106"/>
            <a:ext cx="182189"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3668DC9-8099-EBB6-B530-2DE420F78858}"/>
              </a:ext>
            </a:extLst>
          </p:cNvPr>
          <p:cNvCxnSpPr/>
          <p:nvPr/>
        </p:nvCxnSpPr>
        <p:spPr>
          <a:xfrm>
            <a:off x="3673797" y="2268106"/>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304159-62C6-EDE5-3A49-C90690BC45FE}"/>
              </a:ext>
            </a:extLst>
          </p:cNvPr>
          <p:cNvCxnSpPr/>
          <p:nvPr/>
        </p:nvCxnSpPr>
        <p:spPr>
          <a:xfrm>
            <a:off x="3673797" y="2268106"/>
            <a:ext cx="193631"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BE6622-6AC4-F74A-F830-59BA8D0F757D}"/>
              </a:ext>
            </a:extLst>
          </p:cNvPr>
          <p:cNvCxnSpPr/>
          <p:nvPr/>
        </p:nvCxnSpPr>
        <p:spPr>
          <a:xfrm>
            <a:off x="3673797" y="2268106"/>
            <a:ext cx="193631"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A31673-0578-C3F4-BCEC-459CCE3C52E8}"/>
              </a:ext>
            </a:extLst>
          </p:cNvPr>
          <p:cNvCxnSpPr/>
          <p:nvPr/>
        </p:nvCxnSpPr>
        <p:spPr>
          <a:xfrm flipV="1">
            <a:off x="3679518" y="2268106"/>
            <a:ext cx="182189"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0C437C-D46E-F8E7-1C58-F21D8F27D433}"/>
              </a:ext>
            </a:extLst>
          </p:cNvPr>
          <p:cNvCxnSpPr/>
          <p:nvPr/>
        </p:nvCxnSpPr>
        <p:spPr>
          <a:xfrm>
            <a:off x="3679518" y="2476874"/>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33EA133-6FA4-D6CD-4697-1CB531812221}"/>
              </a:ext>
            </a:extLst>
          </p:cNvPr>
          <p:cNvCxnSpPr/>
          <p:nvPr/>
        </p:nvCxnSpPr>
        <p:spPr>
          <a:xfrm>
            <a:off x="3679518" y="2476874"/>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0A8674-81AF-0BCF-937B-7DF086536D49}"/>
              </a:ext>
            </a:extLst>
          </p:cNvPr>
          <p:cNvCxnSpPr/>
          <p:nvPr/>
        </p:nvCxnSpPr>
        <p:spPr>
          <a:xfrm>
            <a:off x="3679518" y="2678286"/>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771DBD-93F9-0635-E17E-B61893F2F76D}"/>
              </a:ext>
            </a:extLst>
          </p:cNvPr>
          <p:cNvCxnSpPr/>
          <p:nvPr/>
        </p:nvCxnSpPr>
        <p:spPr>
          <a:xfrm flipV="1">
            <a:off x="3679518" y="2476874"/>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9332F1-9002-2BF3-AF19-0DFC661CC304}"/>
              </a:ext>
            </a:extLst>
          </p:cNvPr>
          <p:cNvCxnSpPr/>
          <p:nvPr/>
        </p:nvCxnSpPr>
        <p:spPr>
          <a:xfrm flipV="1">
            <a:off x="3679518" y="2268106"/>
            <a:ext cx="182189"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D4EB6BA5-A6A2-567A-A550-7EF731D20F2E}"/>
              </a:ext>
            </a:extLst>
          </p:cNvPr>
          <p:cNvSpPr/>
          <p:nvPr/>
        </p:nvSpPr>
        <p:spPr>
          <a:xfrm>
            <a:off x="1965989" y="3816663"/>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E9A2ADA-C41E-888B-2A81-A421237F3B37}"/>
              </a:ext>
            </a:extLst>
          </p:cNvPr>
          <p:cNvSpPr/>
          <p:nvPr/>
        </p:nvSpPr>
        <p:spPr>
          <a:xfrm>
            <a:off x="1971710" y="4025431"/>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4807391-EAA6-BD10-3C3C-CEE650F82746}"/>
              </a:ext>
            </a:extLst>
          </p:cNvPr>
          <p:cNvSpPr/>
          <p:nvPr/>
        </p:nvSpPr>
        <p:spPr>
          <a:xfrm>
            <a:off x="1971710" y="4226843"/>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ACE489E-008A-2EEF-8BEC-2D5C7D61685A}"/>
              </a:ext>
            </a:extLst>
          </p:cNvPr>
          <p:cNvSpPr/>
          <p:nvPr/>
        </p:nvSpPr>
        <p:spPr>
          <a:xfrm>
            <a:off x="2287065" y="3816663"/>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9A37C38-BFE4-9E6B-ACD1-044718FB0534}"/>
              </a:ext>
            </a:extLst>
          </p:cNvPr>
          <p:cNvSpPr/>
          <p:nvPr/>
        </p:nvSpPr>
        <p:spPr>
          <a:xfrm>
            <a:off x="2292786" y="4025431"/>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5A27B73-2E39-B16B-BDF7-85C54B2D4162}"/>
              </a:ext>
            </a:extLst>
          </p:cNvPr>
          <p:cNvSpPr/>
          <p:nvPr/>
        </p:nvSpPr>
        <p:spPr>
          <a:xfrm>
            <a:off x="2292786" y="4226843"/>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DC11BC5-9534-006D-8465-7CB70B9DD1EF}"/>
              </a:ext>
            </a:extLst>
          </p:cNvPr>
          <p:cNvSpPr/>
          <p:nvPr/>
        </p:nvSpPr>
        <p:spPr>
          <a:xfrm>
            <a:off x="2628115" y="3818317"/>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E5AE475-ECE9-2355-EA33-8962F3601DA0}"/>
              </a:ext>
            </a:extLst>
          </p:cNvPr>
          <p:cNvSpPr/>
          <p:nvPr/>
        </p:nvSpPr>
        <p:spPr>
          <a:xfrm>
            <a:off x="2633836" y="4027085"/>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34C51F7-13E2-5C58-497B-09B2B291B317}"/>
              </a:ext>
            </a:extLst>
          </p:cNvPr>
          <p:cNvSpPr/>
          <p:nvPr/>
        </p:nvSpPr>
        <p:spPr>
          <a:xfrm>
            <a:off x="2633836" y="4228497"/>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BC7035A3-248C-B05B-0708-96E6A00C8369}"/>
              </a:ext>
            </a:extLst>
          </p:cNvPr>
          <p:cNvCxnSpPr>
            <a:stCxn id="36" idx="6"/>
            <a:endCxn id="39" idx="2"/>
          </p:cNvCxnSpPr>
          <p:nvPr/>
        </p:nvCxnSpPr>
        <p:spPr>
          <a:xfrm>
            <a:off x="2099155" y="3883246"/>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85CF5BB-EC0A-967A-B77C-2581A977F4BA}"/>
              </a:ext>
            </a:extLst>
          </p:cNvPr>
          <p:cNvCxnSpPr>
            <a:stCxn id="36" idx="6"/>
            <a:endCxn id="40" idx="2"/>
          </p:cNvCxnSpPr>
          <p:nvPr/>
        </p:nvCxnSpPr>
        <p:spPr>
          <a:xfrm>
            <a:off x="2099155" y="3883246"/>
            <a:ext cx="193631"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4DF58B-792C-7C0F-F536-E7B0558EA8FA}"/>
              </a:ext>
            </a:extLst>
          </p:cNvPr>
          <p:cNvCxnSpPr>
            <a:stCxn id="36" idx="6"/>
            <a:endCxn id="41" idx="2"/>
          </p:cNvCxnSpPr>
          <p:nvPr/>
        </p:nvCxnSpPr>
        <p:spPr>
          <a:xfrm>
            <a:off x="2099155" y="3883246"/>
            <a:ext cx="193631"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8CD3182-2529-34FF-D18B-135E4885FBA9}"/>
              </a:ext>
            </a:extLst>
          </p:cNvPr>
          <p:cNvCxnSpPr>
            <a:stCxn id="37" idx="6"/>
            <a:endCxn id="39" idx="2"/>
          </p:cNvCxnSpPr>
          <p:nvPr/>
        </p:nvCxnSpPr>
        <p:spPr>
          <a:xfrm flipV="1">
            <a:off x="2104876" y="3883246"/>
            <a:ext cx="182189"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58A6B3-B790-BC98-ABCA-D090C9B9084F}"/>
              </a:ext>
            </a:extLst>
          </p:cNvPr>
          <p:cNvCxnSpPr>
            <a:stCxn id="37" idx="6"/>
            <a:endCxn id="40" idx="2"/>
          </p:cNvCxnSpPr>
          <p:nvPr/>
        </p:nvCxnSpPr>
        <p:spPr>
          <a:xfrm>
            <a:off x="2104876" y="4092014"/>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A49A98D-70A4-FD2F-B9AB-E0A45B40D1A9}"/>
              </a:ext>
            </a:extLst>
          </p:cNvPr>
          <p:cNvCxnSpPr>
            <a:stCxn id="37" idx="6"/>
            <a:endCxn id="41" idx="2"/>
          </p:cNvCxnSpPr>
          <p:nvPr/>
        </p:nvCxnSpPr>
        <p:spPr>
          <a:xfrm>
            <a:off x="2104876" y="4092014"/>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FA73F36-E341-5395-9DE0-24FB20EEAE69}"/>
              </a:ext>
            </a:extLst>
          </p:cNvPr>
          <p:cNvCxnSpPr>
            <a:stCxn id="38" idx="6"/>
            <a:endCxn id="41" idx="2"/>
          </p:cNvCxnSpPr>
          <p:nvPr/>
        </p:nvCxnSpPr>
        <p:spPr>
          <a:xfrm>
            <a:off x="2104876" y="4293426"/>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9EACEB2-5BC9-5596-F0B7-338F3157C193}"/>
              </a:ext>
            </a:extLst>
          </p:cNvPr>
          <p:cNvCxnSpPr>
            <a:stCxn id="38" idx="6"/>
            <a:endCxn id="40" idx="2"/>
          </p:cNvCxnSpPr>
          <p:nvPr/>
        </p:nvCxnSpPr>
        <p:spPr>
          <a:xfrm flipV="1">
            <a:off x="2104876" y="4092014"/>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07981C3-D8C3-9B19-B2B2-89EBF813B68E}"/>
              </a:ext>
            </a:extLst>
          </p:cNvPr>
          <p:cNvCxnSpPr>
            <a:stCxn id="38" idx="6"/>
            <a:endCxn id="39" idx="2"/>
          </p:cNvCxnSpPr>
          <p:nvPr/>
        </p:nvCxnSpPr>
        <p:spPr>
          <a:xfrm flipV="1">
            <a:off x="2104876" y="3883246"/>
            <a:ext cx="182189"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80A111C-EE77-F702-1500-BD08F26CE225}"/>
              </a:ext>
            </a:extLst>
          </p:cNvPr>
          <p:cNvCxnSpPr/>
          <p:nvPr/>
        </p:nvCxnSpPr>
        <p:spPr>
          <a:xfrm>
            <a:off x="2428366" y="3883246"/>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D42BA98-58FD-8AEA-EBA2-85D74AB3AE76}"/>
              </a:ext>
            </a:extLst>
          </p:cNvPr>
          <p:cNvCxnSpPr/>
          <p:nvPr/>
        </p:nvCxnSpPr>
        <p:spPr>
          <a:xfrm>
            <a:off x="2428366" y="3883246"/>
            <a:ext cx="193631"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1CF58E4-55C3-24F5-BE84-495860002245}"/>
              </a:ext>
            </a:extLst>
          </p:cNvPr>
          <p:cNvCxnSpPr/>
          <p:nvPr/>
        </p:nvCxnSpPr>
        <p:spPr>
          <a:xfrm>
            <a:off x="2428366" y="3883246"/>
            <a:ext cx="193631"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9D5C8D-3EA5-1B48-CF3D-3EDE47C2B09E}"/>
              </a:ext>
            </a:extLst>
          </p:cNvPr>
          <p:cNvCxnSpPr/>
          <p:nvPr/>
        </p:nvCxnSpPr>
        <p:spPr>
          <a:xfrm flipV="1">
            <a:off x="2434087" y="3883246"/>
            <a:ext cx="182189"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1AB64D6-1047-102C-D422-32C58723FEF5}"/>
              </a:ext>
            </a:extLst>
          </p:cNvPr>
          <p:cNvCxnSpPr/>
          <p:nvPr/>
        </p:nvCxnSpPr>
        <p:spPr>
          <a:xfrm>
            <a:off x="2434087" y="4092014"/>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CA1CA9D-20DF-723E-DD5D-4BD5080DBEF6}"/>
              </a:ext>
            </a:extLst>
          </p:cNvPr>
          <p:cNvCxnSpPr/>
          <p:nvPr/>
        </p:nvCxnSpPr>
        <p:spPr>
          <a:xfrm>
            <a:off x="2434087" y="4092014"/>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F377A65-EDBF-A342-6B13-09A2434527B0}"/>
              </a:ext>
            </a:extLst>
          </p:cNvPr>
          <p:cNvCxnSpPr/>
          <p:nvPr/>
        </p:nvCxnSpPr>
        <p:spPr>
          <a:xfrm>
            <a:off x="2434087" y="4293426"/>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C61AA53-E651-5CD9-D2A7-E81C59E58FC1}"/>
              </a:ext>
            </a:extLst>
          </p:cNvPr>
          <p:cNvCxnSpPr/>
          <p:nvPr/>
        </p:nvCxnSpPr>
        <p:spPr>
          <a:xfrm flipV="1">
            <a:off x="2434087" y="4092014"/>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7C9FD8-9B22-AA64-6C05-FA20BF143539}"/>
              </a:ext>
            </a:extLst>
          </p:cNvPr>
          <p:cNvCxnSpPr/>
          <p:nvPr/>
        </p:nvCxnSpPr>
        <p:spPr>
          <a:xfrm flipV="1">
            <a:off x="2434087" y="3883246"/>
            <a:ext cx="182189"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E302039C-2659-BABB-BCBF-28299020A9D5}"/>
              </a:ext>
            </a:extLst>
          </p:cNvPr>
          <p:cNvSpPr/>
          <p:nvPr/>
        </p:nvSpPr>
        <p:spPr>
          <a:xfrm>
            <a:off x="2938505" y="3815009"/>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65D29CF-6848-7DC9-F1F6-1BC1DAB3AABF}"/>
              </a:ext>
            </a:extLst>
          </p:cNvPr>
          <p:cNvSpPr/>
          <p:nvPr/>
        </p:nvSpPr>
        <p:spPr>
          <a:xfrm>
            <a:off x="2944226" y="4023777"/>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2B51329-D327-7E8B-553C-BA0DF8C5C06C}"/>
              </a:ext>
            </a:extLst>
          </p:cNvPr>
          <p:cNvSpPr/>
          <p:nvPr/>
        </p:nvSpPr>
        <p:spPr>
          <a:xfrm>
            <a:off x="2944226" y="4225189"/>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697635EA-2598-DEDD-C322-18396069AFF1}"/>
              </a:ext>
            </a:extLst>
          </p:cNvPr>
          <p:cNvSpPr/>
          <p:nvPr/>
        </p:nvSpPr>
        <p:spPr>
          <a:xfrm>
            <a:off x="3259581" y="3815009"/>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AE8A527-7193-C522-0E1F-27884C26D9C3}"/>
              </a:ext>
            </a:extLst>
          </p:cNvPr>
          <p:cNvSpPr/>
          <p:nvPr/>
        </p:nvSpPr>
        <p:spPr>
          <a:xfrm>
            <a:off x="3265302" y="4023777"/>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C29EA66-B0A7-C5F0-CE88-49EE51B05D8D}"/>
              </a:ext>
            </a:extLst>
          </p:cNvPr>
          <p:cNvSpPr/>
          <p:nvPr/>
        </p:nvSpPr>
        <p:spPr>
          <a:xfrm>
            <a:off x="3265302" y="4225189"/>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6714D4-B141-084A-DB4F-87321FA0236F}"/>
              </a:ext>
            </a:extLst>
          </p:cNvPr>
          <p:cNvSpPr/>
          <p:nvPr/>
        </p:nvSpPr>
        <p:spPr>
          <a:xfrm>
            <a:off x="3583686" y="3815009"/>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000D820-95F9-5020-14A7-776668BFA3D2}"/>
              </a:ext>
            </a:extLst>
          </p:cNvPr>
          <p:cNvSpPr/>
          <p:nvPr/>
        </p:nvSpPr>
        <p:spPr>
          <a:xfrm>
            <a:off x="3589407" y="4023777"/>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3DB1F0B-3B27-79B8-F82E-75EF5C4F4240}"/>
              </a:ext>
            </a:extLst>
          </p:cNvPr>
          <p:cNvSpPr/>
          <p:nvPr/>
        </p:nvSpPr>
        <p:spPr>
          <a:xfrm>
            <a:off x="3589407" y="4225189"/>
            <a:ext cx="133166" cy="1331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5AA0E889-884D-7C78-755C-E72AEDCD8A3E}"/>
              </a:ext>
            </a:extLst>
          </p:cNvPr>
          <p:cNvCxnSpPr>
            <a:stCxn id="63" idx="6"/>
            <a:endCxn id="66" idx="2"/>
          </p:cNvCxnSpPr>
          <p:nvPr/>
        </p:nvCxnSpPr>
        <p:spPr>
          <a:xfrm>
            <a:off x="3071671" y="3881592"/>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B518F17-E4D4-DD97-B1EF-6A701ACDD639}"/>
              </a:ext>
            </a:extLst>
          </p:cNvPr>
          <p:cNvCxnSpPr>
            <a:stCxn id="63" idx="6"/>
            <a:endCxn id="67" idx="2"/>
          </p:cNvCxnSpPr>
          <p:nvPr/>
        </p:nvCxnSpPr>
        <p:spPr>
          <a:xfrm>
            <a:off x="3071671" y="3881592"/>
            <a:ext cx="193631"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58AF5B4-9874-1FD2-BA60-A01DE4F64E58}"/>
              </a:ext>
            </a:extLst>
          </p:cNvPr>
          <p:cNvCxnSpPr>
            <a:stCxn id="63" idx="6"/>
            <a:endCxn id="68" idx="2"/>
          </p:cNvCxnSpPr>
          <p:nvPr/>
        </p:nvCxnSpPr>
        <p:spPr>
          <a:xfrm>
            <a:off x="3071671" y="3881592"/>
            <a:ext cx="193631"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50952AB-1010-C7F3-3CA1-CA1A039E57BB}"/>
              </a:ext>
            </a:extLst>
          </p:cNvPr>
          <p:cNvCxnSpPr>
            <a:stCxn id="64" idx="6"/>
            <a:endCxn id="66" idx="2"/>
          </p:cNvCxnSpPr>
          <p:nvPr/>
        </p:nvCxnSpPr>
        <p:spPr>
          <a:xfrm flipV="1">
            <a:off x="3077392" y="3881592"/>
            <a:ext cx="182189"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51E6C36-0FED-3D31-3909-5714AF3CC0E2}"/>
              </a:ext>
            </a:extLst>
          </p:cNvPr>
          <p:cNvCxnSpPr>
            <a:stCxn id="64" idx="6"/>
            <a:endCxn id="67" idx="2"/>
          </p:cNvCxnSpPr>
          <p:nvPr/>
        </p:nvCxnSpPr>
        <p:spPr>
          <a:xfrm>
            <a:off x="3077392" y="4090360"/>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3B81C1-E8A4-7124-F893-E7563BF829D3}"/>
              </a:ext>
            </a:extLst>
          </p:cNvPr>
          <p:cNvCxnSpPr>
            <a:stCxn id="64" idx="6"/>
            <a:endCxn id="68" idx="2"/>
          </p:cNvCxnSpPr>
          <p:nvPr/>
        </p:nvCxnSpPr>
        <p:spPr>
          <a:xfrm>
            <a:off x="3077392" y="4090360"/>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6D0B643-4580-C78F-DD5E-CAAE02958BB0}"/>
              </a:ext>
            </a:extLst>
          </p:cNvPr>
          <p:cNvCxnSpPr>
            <a:stCxn id="65" idx="6"/>
            <a:endCxn id="68" idx="2"/>
          </p:cNvCxnSpPr>
          <p:nvPr/>
        </p:nvCxnSpPr>
        <p:spPr>
          <a:xfrm>
            <a:off x="3077392" y="4291772"/>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8718175-4AAE-40C7-F078-DA1711291426}"/>
              </a:ext>
            </a:extLst>
          </p:cNvPr>
          <p:cNvCxnSpPr>
            <a:stCxn id="65" idx="6"/>
            <a:endCxn id="67" idx="2"/>
          </p:cNvCxnSpPr>
          <p:nvPr/>
        </p:nvCxnSpPr>
        <p:spPr>
          <a:xfrm flipV="1">
            <a:off x="3077392" y="4090360"/>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D6325EC-2E28-83F4-61A0-CB98F6CD8430}"/>
              </a:ext>
            </a:extLst>
          </p:cNvPr>
          <p:cNvCxnSpPr>
            <a:stCxn id="65" idx="6"/>
            <a:endCxn id="66" idx="2"/>
          </p:cNvCxnSpPr>
          <p:nvPr/>
        </p:nvCxnSpPr>
        <p:spPr>
          <a:xfrm flipV="1">
            <a:off x="3077392" y="3881592"/>
            <a:ext cx="182189"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5221DE5-36D9-69FB-46C0-F862076E77AB}"/>
              </a:ext>
            </a:extLst>
          </p:cNvPr>
          <p:cNvCxnSpPr/>
          <p:nvPr/>
        </p:nvCxnSpPr>
        <p:spPr>
          <a:xfrm>
            <a:off x="3400882" y="3881592"/>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2D46E76-4C78-7270-3F5B-C5260D35EAA1}"/>
              </a:ext>
            </a:extLst>
          </p:cNvPr>
          <p:cNvCxnSpPr/>
          <p:nvPr/>
        </p:nvCxnSpPr>
        <p:spPr>
          <a:xfrm>
            <a:off x="3400882" y="3881592"/>
            <a:ext cx="193631"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76A1DD-8873-2669-7B62-545D80313E8A}"/>
              </a:ext>
            </a:extLst>
          </p:cNvPr>
          <p:cNvCxnSpPr/>
          <p:nvPr/>
        </p:nvCxnSpPr>
        <p:spPr>
          <a:xfrm>
            <a:off x="3400882" y="3881592"/>
            <a:ext cx="193631"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C450FE1-8618-4433-85E1-95A0814B48B7}"/>
              </a:ext>
            </a:extLst>
          </p:cNvPr>
          <p:cNvCxnSpPr/>
          <p:nvPr/>
        </p:nvCxnSpPr>
        <p:spPr>
          <a:xfrm flipV="1">
            <a:off x="3406603" y="3881592"/>
            <a:ext cx="182189"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00D8025-D595-9E70-7993-C5FE7F8CD87E}"/>
              </a:ext>
            </a:extLst>
          </p:cNvPr>
          <p:cNvCxnSpPr/>
          <p:nvPr/>
        </p:nvCxnSpPr>
        <p:spPr>
          <a:xfrm>
            <a:off x="3406603" y="4090360"/>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9D6A988-837E-6DB0-9EBD-5AADD6A59A41}"/>
              </a:ext>
            </a:extLst>
          </p:cNvPr>
          <p:cNvCxnSpPr/>
          <p:nvPr/>
        </p:nvCxnSpPr>
        <p:spPr>
          <a:xfrm>
            <a:off x="3406603" y="4090360"/>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AAF9941-AA0D-4967-76E7-F6A3031C9447}"/>
              </a:ext>
            </a:extLst>
          </p:cNvPr>
          <p:cNvCxnSpPr/>
          <p:nvPr/>
        </p:nvCxnSpPr>
        <p:spPr>
          <a:xfrm>
            <a:off x="3406603" y="4291772"/>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9AF625F-F5DB-13F7-3A4E-F8597CDDA51C}"/>
              </a:ext>
            </a:extLst>
          </p:cNvPr>
          <p:cNvCxnSpPr/>
          <p:nvPr/>
        </p:nvCxnSpPr>
        <p:spPr>
          <a:xfrm flipV="1">
            <a:off x="3406603" y="4090360"/>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4DBA0C3-3B04-0B7F-0078-194451F76D4F}"/>
              </a:ext>
            </a:extLst>
          </p:cNvPr>
          <p:cNvCxnSpPr/>
          <p:nvPr/>
        </p:nvCxnSpPr>
        <p:spPr>
          <a:xfrm flipV="1">
            <a:off x="3406603" y="3881592"/>
            <a:ext cx="182189"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3210F05-CDC0-B310-6934-9484A24B34F1}"/>
              </a:ext>
            </a:extLst>
          </p:cNvPr>
          <p:cNvCxnSpPr/>
          <p:nvPr/>
        </p:nvCxnSpPr>
        <p:spPr>
          <a:xfrm>
            <a:off x="2756316" y="3881592"/>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6419CF0-77E7-1371-57E6-9E9B917BD7DB}"/>
              </a:ext>
            </a:extLst>
          </p:cNvPr>
          <p:cNvCxnSpPr/>
          <p:nvPr/>
        </p:nvCxnSpPr>
        <p:spPr>
          <a:xfrm>
            <a:off x="2756316" y="3881592"/>
            <a:ext cx="193631"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CD30459-566F-C0F8-8CCF-39D6E21A36C6}"/>
              </a:ext>
            </a:extLst>
          </p:cNvPr>
          <p:cNvCxnSpPr/>
          <p:nvPr/>
        </p:nvCxnSpPr>
        <p:spPr>
          <a:xfrm>
            <a:off x="2756316" y="3881592"/>
            <a:ext cx="193631"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4B1E8FA-A5DF-36EE-2D1F-CAC0DC8B16FB}"/>
              </a:ext>
            </a:extLst>
          </p:cNvPr>
          <p:cNvCxnSpPr/>
          <p:nvPr/>
        </p:nvCxnSpPr>
        <p:spPr>
          <a:xfrm flipV="1">
            <a:off x="2762037" y="3881592"/>
            <a:ext cx="182189" cy="208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25ADF8F-FF8A-FBCB-C61E-29BE7FA0F870}"/>
              </a:ext>
            </a:extLst>
          </p:cNvPr>
          <p:cNvCxnSpPr/>
          <p:nvPr/>
        </p:nvCxnSpPr>
        <p:spPr>
          <a:xfrm>
            <a:off x="2762037" y="4090360"/>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5E35A83-1BC4-C027-A979-506DD9B33337}"/>
              </a:ext>
            </a:extLst>
          </p:cNvPr>
          <p:cNvCxnSpPr/>
          <p:nvPr/>
        </p:nvCxnSpPr>
        <p:spPr>
          <a:xfrm>
            <a:off x="2762037" y="4090360"/>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BE4F33B-7629-8B0C-CAB6-E5785AD1F577}"/>
              </a:ext>
            </a:extLst>
          </p:cNvPr>
          <p:cNvCxnSpPr/>
          <p:nvPr/>
        </p:nvCxnSpPr>
        <p:spPr>
          <a:xfrm>
            <a:off x="2762037" y="4291772"/>
            <a:ext cx="1879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2E4F991-8369-25FB-9F91-AD0828951BD7}"/>
              </a:ext>
            </a:extLst>
          </p:cNvPr>
          <p:cNvCxnSpPr/>
          <p:nvPr/>
        </p:nvCxnSpPr>
        <p:spPr>
          <a:xfrm flipV="1">
            <a:off x="2762037" y="4090360"/>
            <a:ext cx="187910" cy="20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5D1888C-D1D7-4C8C-1CB1-1CD8EE252C37}"/>
              </a:ext>
            </a:extLst>
          </p:cNvPr>
          <p:cNvCxnSpPr/>
          <p:nvPr/>
        </p:nvCxnSpPr>
        <p:spPr>
          <a:xfrm flipV="1">
            <a:off x="2762037" y="3881592"/>
            <a:ext cx="182189" cy="410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F5655316-0A1D-7D20-CC97-AD4822CE62BF}"/>
              </a:ext>
            </a:extLst>
          </p:cNvPr>
          <p:cNvSpPr/>
          <p:nvPr/>
        </p:nvSpPr>
        <p:spPr>
          <a:xfrm>
            <a:off x="4467830" y="3973206"/>
            <a:ext cx="275208" cy="2752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74CC2750-3366-E3AE-5AA3-80810A6F2358}"/>
              </a:ext>
            </a:extLst>
          </p:cNvPr>
          <p:cNvSpPr txBox="1"/>
          <p:nvPr/>
        </p:nvSpPr>
        <p:spPr>
          <a:xfrm>
            <a:off x="2027667" y="999697"/>
            <a:ext cx="1967206" cy="369332"/>
          </a:xfrm>
          <a:prstGeom prst="rect">
            <a:avLst/>
          </a:prstGeom>
          <a:noFill/>
          <a:ln w="25400">
            <a:solidFill>
              <a:schemeClr val="tx1"/>
            </a:solidFill>
          </a:ln>
        </p:spPr>
        <p:txBody>
          <a:bodyPr wrap="square" rtlCol="0">
            <a:spAutoFit/>
          </a:bodyPr>
          <a:lstStyle/>
          <a:p>
            <a:r>
              <a:rPr lang="en-US" dirty="0"/>
              <a:t>Machine Learning</a:t>
            </a:r>
          </a:p>
        </p:txBody>
      </p:sp>
      <p:sp>
        <p:nvSpPr>
          <p:cNvPr id="101" name="TextBox 100">
            <a:extLst>
              <a:ext uri="{FF2B5EF4-FFF2-40B4-BE49-F238E27FC236}">
                <a16:creationId xmlns:a16="http://schemas.microsoft.com/office/drawing/2014/main" id="{1E46C746-6782-9C5B-6F07-D84875802928}"/>
              </a:ext>
            </a:extLst>
          </p:cNvPr>
          <p:cNvSpPr txBox="1"/>
          <p:nvPr/>
        </p:nvSpPr>
        <p:spPr>
          <a:xfrm>
            <a:off x="2161109" y="3023363"/>
            <a:ext cx="1700598" cy="369332"/>
          </a:xfrm>
          <a:prstGeom prst="rect">
            <a:avLst/>
          </a:prstGeom>
          <a:noFill/>
          <a:ln w="25400">
            <a:solidFill>
              <a:schemeClr val="tx1"/>
            </a:solidFill>
          </a:ln>
        </p:spPr>
        <p:txBody>
          <a:bodyPr wrap="square" rtlCol="0">
            <a:spAutoFit/>
          </a:bodyPr>
          <a:lstStyle/>
          <a:p>
            <a:r>
              <a:rPr lang="en-US" dirty="0"/>
              <a:t>Deep Learning</a:t>
            </a:r>
          </a:p>
        </p:txBody>
      </p:sp>
      <p:sp>
        <p:nvSpPr>
          <p:cNvPr id="102" name="Oval Callout 101">
            <a:extLst>
              <a:ext uri="{FF2B5EF4-FFF2-40B4-BE49-F238E27FC236}">
                <a16:creationId xmlns:a16="http://schemas.microsoft.com/office/drawing/2014/main" id="{CFD75842-865D-EAA2-5C23-D83402C7B684}"/>
              </a:ext>
            </a:extLst>
          </p:cNvPr>
          <p:cNvSpPr/>
          <p:nvPr/>
        </p:nvSpPr>
        <p:spPr>
          <a:xfrm>
            <a:off x="2285701" y="1818511"/>
            <a:ext cx="542636" cy="310896"/>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388FD955-14AB-E57E-5273-E728815C6324}"/>
              </a:ext>
            </a:extLst>
          </p:cNvPr>
          <p:cNvSpPr txBox="1"/>
          <p:nvPr/>
        </p:nvSpPr>
        <p:spPr>
          <a:xfrm>
            <a:off x="2271126" y="1806868"/>
            <a:ext cx="667379" cy="338554"/>
          </a:xfrm>
          <a:prstGeom prst="rect">
            <a:avLst/>
          </a:prstGeom>
          <a:noFill/>
        </p:spPr>
        <p:txBody>
          <a:bodyPr wrap="square" rtlCol="0">
            <a:spAutoFit/>
          </a:bodyPr>
          <a:lstStyle/>
          <a:p>
            <a:r>
              <a:rPr lang="en-US" sz="1600" dirty="0"/>
              <a:t>Tires</a:t>
            </a:r>
          </a:p>
        </p:txBody>
      </p:sp>
      <p:sp>
        <p:nvSpPr>
          <p:cNvPr id="104" name="Oval Callout 103">
            <a:extLst>
              <a:ext uri="{FF2B5EF4-FFF2-40B4-BE49-F238E27FC236}">
                <a16:creationId xmlns:a16="http://schemas.microsoft.com/office/drawing/2014/main" id="{9A9438CC-51B8-BBA6-136D-32D0A64D793A}"/>
              </a:ext>
            </a:extLst>
          </p:cNvPr>
          <p:cNvSpPr/>
          <p:nvPr/>
        </p:nvSpPr>
        <p:spPr>
          <a:xfrm>
            <a:off x="1569927" y="1818511"/>
            <a:ext cx="667380" cy="310896"/>
          </a:xfrm>
          <a:prstGeom prst="wedgeEllipseCallout">
            <a:avLst/>
          </a:prstGeom>
          <a:noFill/>
          <a:scene3d>
            <a:camera prst="orthographicFront">
              <a:rot lat="0" lon="108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04">
            <a:extLst>
              <a:ext uri="{FF2B5EF4-FFF2-40B4-BE49-F238E27FC236}">
                <a16:creationId xmlns:a16="http://schemas.microsoft.com/office/drawing/2014/main" id="{7350FD20-144E-2295-5D52-CA84766779E9}"/>
              </a:ext>
            </a:extLst>
          </p:cNvPr>
          <p:cNvSpPr txBox="1"/>
          <p:nvPr/>
        </p:nvSpPr>
        <p:spPr>
          <a:xfrm>
            <a:off x="1539688" y="1806868"/>
            <a:ext cx="852602" cy="338554"/>
          </a:xfrm>
          <a:prstGeom prst="rect">
            <a:avLst/>
          </a:prstGeom>
          <a:noFill/>
        </p:spPr>
        <p:txBody>
          <a:bodyPr wrap="square" rtlCol="0">
            <a:spAutoFit/>
          </a:bodyPr>
          <a:lstStyle/>
          <a:p>
            <a:r>
              <a:rPr lang="en-US" sz="1600" dirty="0"/>
              <a:t>Doors</a:t>
            </a:r>
          </a:p>
        </p:txBody>
      </p:sp>
      <p:cxnSp>
        <p:nvCxnSpPr>
          <p:cNvPr id="106" name="Straight Arrow Connector 105">
            <a:extLst>
              <a:ext uri="{FF2B5EF4-FFF2-40B4-BE49-F238E27FC236}">
                <a16:creationId xmlns:a16="http://schemas.microsoft.com/office/drawing/2014/main" id="{1A949BA5-2102-436C-3DCF-373F6E90A00A}"/>
              </a:ext>
            </a:extLst>
          </p:cNvPr>
          <p:cNvCxnSpPr/>
          <p:nvPr/>
        </p:nvCxnSpPr>
        <p:spPr>
          <a:xfrm>
            <a:off x="1452478" y="2480415"/>
            <a:ext cx="420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EE7E253-63DD-A332-9C5E-AF6A9F44C3D7}"/>
              </a:ext>
            </a:extLst>
          </p:cNvPr>
          <p:cNvCxnSpPr/>
          <p:nvPr/>
        </p:nvCxnSpPr>
        <p:spPr>
          <a:xfrm>
            <a:off x="2651047" y="2455439"/>
            <a:ext cx="420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6E0C95B9-E2D7-690C-CB70-E6AF38935BFA}"/>
              </a:ext>
            </a:extLst>
          </p:cNvPr>
          <p:cNvCxnSpPr>
            <a:cxnSpLocks/>
          </p:cNvCxnSpPr>
          <p:nvPr/>
        </p:nvCxnSpPr>
        <p:spPr>
          <a:xfrm>
            <a:off x="4076806" y="2432904"/>
            <a:ext cx="3278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FD24860-87EE-F1A4-CE18-9C14304DB792}"/>
              </a:ext>
            </a:extLst>
          </p:cNvPr>
          <p:cNvCxnSpPr/>
          <p:nvPr/>
        </p:nvCxnSpPr>
        <p:spPr>
          <a:xfrm>
            <a:off x="1458574" y="4086682"/>
            <a:ext cx="420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CFDE636-155C-9506-CFE9-1F252FA5916B}"/>
              </a:ext>
            </a:extLst>
          </p:cNvPr>
          <p:cNvCxnSpPr/>
          <p:nvPr/>
        </p:nvCxnSpPr>
        <p:spPr>
          <a:xfrm>
            <a:off x="3861707" y="4074670"/>
            <a:ext cx="420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9D563F07-57A9-5AAB-454F-185B8AD133B8}"/>
              </a:ext>
            </a:extLst>
          </p:cNvPr>
          <p:cNvSpPr txBox="1"/>
          <p:nvPr/>
        </p:nvSpPr>
        <p:spPr>
          <a:xfrm>
            <a:off x="551596" y="1453278"/>
            <a:ext cx="832417" cy="369332"/>
          </a:xfrm>
          <a:prstGeom prst="rect">
            <a:avLst/>
          </a:prstGeom>
          <a:noFill/>
        </p:spPr>
        <p:txBody>
          <a:bodyPr wrap="square" rtlCol="0">
            <a:spAutoFit/>
          </a:bodyPr>
          <a:lstStyle/>
          <a:p>
            <a:r>
              <a:rPr lang="en-US" dirty="0"/>
              <a:t>Input</a:t>
            </a:r>
          </a:p>
        </p:txBody>
      </p:sp>
      <p:sp>
        <p:nvSpPr>
          <p:cNvPr id="112" name="TextBox 111">
            <a:extLst>
              <a:ext uri="{FF2B5EF4-FFF2-40B4-BE49-F238E27FC236}">
                <a16:creationId xmlns:a16="http://schemas.microsoft.com/office/drawing/2014/main" id="{2BA95C58-2D16-0191-8215-FFA76697AC18}"/>
              </a:ext>
            </a:extLst>
          </p:cNvPr>
          <p:cNvSpPr txBox="1"/>
          <p:nvPr/>
        </p:nvSpPr>
        <p:spPr>
          <a:xfrm>
            <a:off x="1367651" y="1454345"/>
            <a:ext cx="1723756" cy="369332"/>
          </a:xfrm>
          <a:prstGeom prst="rect">
            <a:avLst/>
          </a:prstGeom>
          <a:noFill/>
        </p:spPr>
        <p:txBody>
          <a:bodyPr wrap="square" rtlCol="0">
            <a:spAutoFit/>
          </a:bodyPr>
          <a:lstStyle/>
          <a:p>
            <a:pPr algn="ctr"/>
            <a:r>
              <a:rPr lang="en-US" dirty="0"/>
              <a:t>Extract Labels</a:t>
            </a:r>
          </a:p>
        </p:txBody>
      </p:sp>
      <p:sp>
        <p:nvSpPr>
          <p:cNvPr id="113" name="TextBox 112">
            <a:extLst>
              <a:ext uri="{FF2B5EF4-FFF2-40B4-BE49-F238E27FC236}">
                <a16:creationId xmlns:a16="http://schemas.microsoft.com/office/drawing/2014/main" id="{A2DFEEE9-5C7C-7067-598E-C58D84E5A359}"/>
              </a:ext>
            </a:extLst>
          </p:cNvPr>
          <p:cNvSpPr txBox="1"/>
          <p:nvPr/>
        </p:nvSpPr>
        <p:spPr>
          <a:xfrm>
            <a:off x="3296031" y="1450673"/>
            <a:ext cx="698842" cy="369332"/>
          </a:xfrm>
          <a:prstGeom prst="rect">
            <a:avLst/>
          </a:prstGeom>
          <a:noFill/>
        </p:spPr>
        <p:txBody>
          <a:bodyPr wrap="square" rtlCol="0">
            <a:spAutoFit/>
          </a:bodyPr>
          <a:lstStyle/>
          <a:p>
            <a:pPr algn="ctr"/>
            <a:r>
              <a:rPr lang="en-US" dirty="0"/>
              <a:t>Train</a:t>
            </a:r>
          </a:p>
        </p:txBody>
      </p:sp>
      <p:sp>
        <p:nvSpPr>
          <p:cNvPr id="114" name="TextBox 113">
            <a:extLst>
              <a:ext uri="{FF2B5EF4-FFF2-40B4-BE49-F238E27FC236}">
                <a16:creationId xmlns:a16="http://schemas.microsoft.com/office/drawing/2014/main" id="{9F98014A-80E2-035C-BD2D-C3AE8DB3E56A}"/>
              </a:ext>
            </a:extLst>
          </p:cNvPr>
          <p:cNvSpPr txBox="1"/>
          <p:nvPr/>
        </p:nvSpPr>
        <p:spPr>
          <a:xfrm>
            <a:off x="4112153" y="1453278"/>
            <a:ext cx="988285" cy="307777"/>
          </a:xfrm>
          <a:prstGeom prst="rect">
            <a:avLst/>
          </a:prstGeom>
          <a:noFill/>
        </p:spPr>
        <p:txBody>
          <a:bodyPr wrap="square" rtlCol="0">
            <a:spAutoFit/>
          </a:bodyPr>
          <a:lstStyle/>
          <a:p>
            <a:pPr algn="ctr"/>
            <a:r>
              <a:rPr lang="en-US" dirty="0"/>
              <a:t>Predict</a:t>
            </a:r>
          </a:p>
        </p:txBody>
      </p:sp>
      <p:sp>
        <p:nvSpPr>
          <p:cNvPr id="115" name="TextBox 114">
            <a:extLst>
              <a:ext uri="{FF2B5EF4-FFF2-40B4-BE49-F238E27FC236}">
                <a16:creationId xmlns:a16="http://schemas.microsoft.com/office/drawing/2014/main" id="{54A3EA4A-8FCC-FA03-E493-60726B77D44C}"/>
              </a:ext>
            </a:extLst>
          </p:cNvPr>
          <p:cNvSpPr txBox="1"/>
          <p:nvPr/>
        </p:nvSpPr>
        <p:spPr>
          <a:xfrm>
            <a:off x="551596" y="3479902"/>
            <a:ext cx="726871" cy="369332"/>
          </a:xfrm>
          <a:prstGeom prst="rect">
            <a:avLst/>
          </a:prstGeom>
          <a:noFill/>
        </p:spPr>
        <p:txBody>
          <a:bodyPr wrap="square" rtlCol="0">
            <a:spAutoFit/>
          </a:bodyPr>
          <a:lstStyle/>
          <a:p>
            <a:r>
              <a:rPr lang="en-US" dirty="0"/>
              <a:t>Input</a:t>
            </a:r>
          </a:p>
        </p:txBody>
      </p:sp>
      <p:sp>
        <p:nvSpPr>
          <p:cNvPr id="116" name="TextBox 115">
            <a:extLst>
              <a:ext uri="{FF2B5EF4-FFF2-40B4-BE49-F238E27FC236}">
                <a16:creationId xmlns:a16="http://schemas.microsoft.com/office/drawing/2014/main" id="{A628FDFF-9B65-9139-7306-D30AFD6B12C1}"/>
              </a:ext>
            </a:extLst>
          </p:cNvPr>
          <p:cNvSpPr txBox="1"/>
          <p:nvPr/>
        </p:nvSpPr>
        <p:spPr>
          <a:xfrm>
            <a:off x="1933418" y="3474459"/>
            <a:ext cx="1748441" cy="369332"/>
          </a:xfrm>
          <a:prstGeom prst="rect">
            <a:avLst/>
          </a:prstGeom>
          <a:noFill/>
        </p:spPr>
        <p:txBody>
          <a:bodyPr wrap="square" rtlCol="0">
            <a:spAutoFit/>
          </a:bodyPr>
          <a:lstStyle/>
          <a:p>
            <a:pPr algn="ctr"/>
            <a:r>
              <a:rPr lang="en-US" dirty="0"/>
              <a:t>Extract + Train</a:t>
            </a:r>
          </a:p>
        </p:txBody>
      </p:sp>
      <p:sp>
        <p:nvSpPr>
          <p:cNvPr id="117" name="TextBox 116">
            <a:extLst>
              <a:ext uri="{FF2B5EF4-FFF2-40B4-BE49-F238E27FC236}">
                <a16:creationId xmlns:a16="http://schemas.microsoft.com/office/drawing/2014/main" id="{EE9F2F57-591D-3FA5-EF7D-CBF95680B50B}"/>
              </a:ext>
            </a:extLst>
          </p:cNvPr>
          <p:cNvSpPr txBox="1"/>
          <p:nvPr/>
        </p:nvSpPr>
        <p:spPr>
          <a:xfrm>
            <a:off x="4112153" y="3479902"/>
            <a:ext cx="988285" cy="523220"/>
          </a:xfrm>
          <a:prstGeom prst="rect">
            <a:avLst/>
          </a:prstGeom>
          <a:noFill/>
        </p:spPr>
        <p:txBody>
          <a:bodyPr wrap="square" rtlCol="0">
            <a:spAutoFit/>
          </a:bodyPr>
          <a:lstStyle/>
          <a:p>
            <a:pPr algn="ctr"/>
            <a:r>
              <a:rPr lang="en-US" dirty="0"/>
              <a:t>Predict</a:t>
            </a:r>
          </a:p>
          <a:p>
            <a:pPr algn="ctr"/>
            <a:endParaRPr lang="en-US" dirty="0"/>
          </a:p>
        </p:txBody>
      </p:sp>
      <p:sp>
        <p:nvSpPr>
          <p:cNvPr id="118" name="TextBox 117">
            <a:extLst>
              <a:ext uri="{FF2B5EF4-FFF2-40B4-BE49-F238E27FC236}">
                <a16:creationId xmlns:a16="http://schemas.microsoft.com/office/drawing/2014/main" id="{1EDE49B4-5D8F-2176-0F0D-8BD9C308D395}"/>
              </a:ext>
            </a:extLst>
          </p:cNvPr>
          <p:cNvSpPr txBox="1"/>
          <p:nvPr/>
        </p:nvSpPr>
        <p:spPr>
          <a:xfrm>
            <a:off x="4468692" y="2275610"/>
            <a:ext cx="365072" cy="307777"/>
          </a:xfrm>
          <a:prstGeom prst="rect">
            <a:avLst/>
          </a:prstGeom>
          <a:noFill/>
        </p:spPr>
        <p:txBody>
          <a:bodyPr wrap="square" rtlCol="0">
            <a:spAutoFit/>
          </a:bodyPr>
          <a:lstStyle/>
          <a:p>
            <a:r>
              <a:rPr lang="en-US" dirty="0">
                <a:solidFill>
                  <a:schemeClr val="tx1"/>
                </a:solidFill>
              </a:rPr>
              <a:t>$</a:t>
            </a:r>
          </a:p>
        </p:txBody>
      </p:sp>
      <p:sp>
        <p:nvSpPr>
          <p:cNvPr id="119" name="TextBox 118">
            <a:extLst>
              <a:ext uri="{FF2B5EF4-FFF2-40B4-BE49-F238E27FC236}">
                <a16:creationId xmlns:a16="http://schemas.microsoft.com/office/drawing/2014/main" id="{095A19BA-63B3-60C0-91A6-98A34E43CAE2}"/>
              </a:ext>
            </a:extLst>
          </p:cNvPr>
          <p:cNvSpPr txBox="1"/>
          <p:nvPr/>
        </p:nvSpPr>
        <p:spPr>
          <a:xfrm>
            <a:off x="4468692" y="3932521"/>
            <a:ext cx="274320" cy="307777"/>
          </a:xfrm>
          <a:prstGeom prst="rect">
            <a:avLst/>
          </a:prstGeom>
          <a:noFill/>
        </p:spPr>
        <p:txBody>
          <a:bodyPr wrap="square">
            <a:spAutoFit/>
          </a:bodyPr>
          <a:lstStyle/>
          <a:p>
            <a:r>
              <a:rPr lang="en-US" dirty="0">
                <a:solidFill>
                  <a:schemeClr val="tx1"/>
                </a:solidFill>
              </a:rPr>
              <a:t>$</a:t>
            </a:r>
          </a:p>
        </p:txBody>
      </p:sp>
      <p:sp>
        <p:nvSpPr>
          <p:cNvPr id="120" name="TextBox 119">
            <a:extLst>
              <a:ext uri="{FF2B5EF4-FFF2-40B4-BE49-F238E27FC236}">
                <a16:creationId xmlns:a16="http://schemas.microsoft.com/office/drawing/2014/main" id="{83E27D6F-74F2-CA64-B8D0-0245FC8EE2D7}"/>
              </a:ext>
            </a:extLst>
          </p:cNvPr>
          <p:cNvSpPr txBox="1"/>
          <p:nvPr/>
        </p:nvSpPr>
        <p:spPr>
          <a:xfrm>
            <a:off x="5379081" y="1508344"/>
            <a:ext cx="3586417" cy="2585323"/>
          </a:xfrm>
          <a:prstGeom prst="rect">
            <a:avLst/>
          </a:prstGeom>
          <a:noFill/>
        </p:spPr>
        <p:txBody>
          <a:bodyPr wrap="square" rtlCol="0">
            <a:spAutoFit/>
          </a:bodyPr>
          <a:lstStyle/>
          <a:p>
            <a:r>
              <a:rPr lang="en-US" dirty="0"/>
              <a:t>Traditional machine learning usually depends on hand-crafted descriptors extracted from inputs</a:t>
            </a:r>
          </a:p>
          <a:p>
            <a:endParaRPr lang="en-US" dirty="0"/>
          </a:p>
          <a:p>
            <a:endParaRPr lang="en-US" dirty="0"/>
          </a:p>
          <a:p>
            <a:endParaRPr lang="en-US" dirty="0"/>
          </a:p>
          <a:p>
            <a:r>
              <a:rPr lang="en-US" dirty="0"/>
              <a:t>Deep learning maps those representations automatically during training</a:t>
            </a:r>
          </a:p>
        </p:txBody>
      </p:sp>
    </p:spTree>
    <p:extLst>
      <p:ext uri="{BB962C8B-B14F-4D97-AF65-F5344CB8AC3E}">
        <p14:creationId xmlns:p14="http://schemas.microsoft.com/office/powerpoint/2010/main" val="2227989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3391</TotalTime>
  <Words>2221</Words>
  <Application>Microsoft Macintosh PowerPoint</Application>
  <PresentationFormat>On-screen Show (16:9)</PresentationFormat>
  <Paragraphs>334</Paragraphs>
  <Slides>53</Slides>
  <Notes>26</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Aptos</vt:lpstr>
      <vt:lpstr>Aptos Display</vt:lpstr>
      <vt:lpstr>Arial</vt:lpstr>
      <vt:lpstr>Cambria Math</vt:lpstr>
      <vt:lpstr>Verdana</vt:lpstr>
      <vt:lpstr>Wingdings</vt:lpstr>
      <vt:lpstr>Office Theme</vt:lpstr>
      <vt:lpstr>From New Chemistry to New Materials: Computational and Data-Driven Discovery </vt:lpstr>
      <vt:lpstr>Outline</vt:lpstr>
      <vt:lpstr>Quasi-atom: a missing concept in solid compounds</vt:lpstr>
      <vt:lpstr>Quasi-atom Chemistry in materials</vt:lpstr>
      <vt:lpstr>Quasi-atom bonds govern metal structures</vt:lpstr>
      <vt:lpstr>Chemical template theory</vt:lpstr>
      <vt:lpstr>The ELF and the chemical templates in superhydrides</vt:lpstr>
      <vt:lpstr>Density Functional Theory and Structure Search</vt:lpstr>
      <vt:lpstr>Machine Learning vs Deep Learning</vt:lpstr>
      <vt:lpstr>Anatomy of a neural network</vt:lpstr>
      <vt:lpstr>AutoGluon and Convolutional Neural Networks</vt:lpstr>
      <vt:lpstr>PowerPoint Presentation</vt:lpstr>
      <vt:lpstr>PowerPoint Presentation</vt:lpstr>
      <vt:lpstr>From Ca2N Electrides to TMDC Catalysts</vt:lpstr>
      <vt:lpstr>Chemical-template impacts TMDC stability</vt:lpstr>
      <vt:lpstr>PowerPoint Presentation</vt:lpstr>
      <vt:lpstr>Vacancy engineering creates strong electrides</vt:lpstr>
      <vt:lpstr>Localized quasi-atom states at S vacancies</vt:lpstr>
      <vt:lpstr>Vacancy-induced electrides regulate H adsorption</vt:lpstr>
      <vt:lpstr>PowerPoint Presentation</vt:lpstr>
      <vt:lpstr>PowerPoint Presentation</vt:lpstr>
      <vt:lpstr>Superhydrides hold record superconducting Tc</vt:lpstr>
      <vt:lpstr>The ELF predicts superhydride formation </vt:lpstr>
      <vt:lpstr>Structure and bonding in NaKH12</vt:lpstr>
      <vt:lpstr>Origin of high Tc Superconductivity</vt:lpstr>
      <vt:lpstr>Elongated H2 bonds create interstitial electronic state</vt:lpstr>
      <vt:lpstr>NaK metal sublattice acts as a chemical template</vt:lpstr>
      <vt:lpstr>PowerPoint Presentation</vt:lpstr>
      <vt:lpstr>Competing phases for dense H2 under pressure</vt:lpstr>
      <vt:lpstr>Pressure-driven gap closure in molecular hydrogen</vt:lpstr>
      <vt:lpstr>Interstitial band-edge states drive metallization</vt:lpstr>
      <vt:lpstr>PowerPoint Presentation</vt:lpstr>
      <vt:lpstr>PowerPoint Presentation</vt:lpstr>
      <vt:lpstr>The ELF predicts superhydride formation </vt:lpstr>
      <vt:lpstr>Chemical template-based discovery workflow</vt:lpstr>
      <vt:lpstr>Predicting formation energy from metal templates</vt:lpstr>
      <vt:lpstr>Screening metal lattices for promising candidates</vt:lpstr>
      <vt:lpstr>Predicting new superhydride structures</vt:lpstr>
      <vt:lpstr>Newly identified metal superhydrides</vt:lpstr>
      <vt:lpstr>Superconductivity of novel superhydrides</vt:lpstr>
      <vt:lpstr>PowerPoint Presentation</vt:lpstr>
      <vt:lpstr>The ELF can be expensive to calculate</vt:lpstr>
      <vt:lpstr>Crystal structure representation</vt:lpstr>
      <vt:lpstr>Making the model Seitz-Invariant</vt:lpstr>
      <vt:lpstr>Architecture for a symmetry-aware image transform</vt:lpstr>
      <vt:lpstr>Physics-aware loss function</vt:lpstr>
      <vt:lpstr>Electron localization function prediction</vt:lpstr>
      <vt:lpstr>Conclusions </vt:lpstr>
      <vt:lpstr>Future work</vt:lpstr>
      <vt:lpstr>Acknowledgements</vt:lpstr>
      <vt:lpstr>2H-TMDCs Exhibits Weak Electride Character</vt:lpstr>
      <vt:lpstr>PowerPoint Presentation</vt:lpstr>
      <vt:lpstr>Interstitial charge grows before metallization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Ellis, Austin</cp:lastModifiedBy>
  <cp:revision>41</cp:revision>
  <dcterms:modified xsi:type="dcterms:W3CDTF">2026-05-01T21:54:48Z</dcterms:modified>
</cp:coreProperties>
</file>