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14" r:id="rId1"/>
  </p:sldMasterIdLst>
  <p:notesMasterIdLst>
    <p:notesMasterId r:id="rId14"/>
  </p:notesMasterIdLst>
  <p:sldIdLst>
    <p:sldId id="256" r:id="rId2"/>
    <p:sldId id="260" r:id="rId3"/>
    <p:sldId id="272" r:id="rId4"/>
    <p:sldId id="285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89501"/>
  </p:normalViewPr>
  <p:slideViewPr>
    <p:cSldViewPr snapToGrid="0">
      <p:cViewPr varScale="1">
        <p:scale>
          <a:sx n="140" d="100"/>
          <a:sy n="140" d="100"/>
        </p:scale>
        <p:origin x="1000" y="184"/>
      </p:cViewPr>
      <p:guideLst>
        <p:guide orient="horz" pos="162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cccab02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6" name="Google Shape;76;g3acccab02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7D19-9817-38E9-D8F1-415FA1CF2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0DD-2355-87E1-31DA-AE5CD2B8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3C0F-84A5-B583-13A2-395C1234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EF53-5397-9C1E-9A31-6059F602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5B4C5-A5AE-9F94-E3FF-7EB6AA69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947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F750-4BE6-10C5-8559-D25E852E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2687C-5F71-F9F0-69A6-E68E57619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19DB-0B17-4EA7-0E48-B392E6C5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505C-D2C6-637F-6911-CFFDD885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842B-3FA1-E990-392F-84A1539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667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F3105-A7E8-4D6C-73C7-5CCD3A759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C63EF-12CD-FC2F-38A2-329D68DF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7DCD-B369-DB17-0970-2AAE5BD9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CEA0-9A4D-4D0C-4215-0D219666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91DF-CA85-D2C6-5A2E-13B12DE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55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939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7BC172-B9FA-3D23-11D5-D4AC1EDB18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9095" y="957892"/>
            <a:ext cx="8520600" cy="3416400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7F3CD63-94B0-BFAA-0717-C3C335805A2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92487" y="2513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16B6ED29-71EF-F38E-7558-7E861229CD0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44887" y="26660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8" descr="CSUN_White.eps">
            <a:extLst>
              <a:ext uri="{FF2B5EF4-FFF2-40B4-BE49-F238E27FC236}">
                <a16:creationId xmlns:a16="http://schemas.microsoft.com/office/drawing/2014/main" id="{1AD886FA-2693-6306-D0E4-C809ECD52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" y="4792817"/>
            <a:ext cx="1225131" cy="3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05BCB77-8EA6-BF18-2C46-8A15264CCE08}"/>
              </a:ext>
            </a:extLst>
          </p:cNvPr>
          <p:cNvSpPr txBox="1">
            <a:spLocks/>
          </p:cNvSpPr>
          <p:nvPr userDrawn="1"/>
        </p:nvSpPr>
        <p:spPr>
          <a:xfrm>
            <a:off x="8545345" y="4757559"/>
            <a:ext cx="548700" cy="39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2400" smtClean="0">
                <a:solidFill>
                  <a:schemeClr val="bg1"/>
                </a:solidFill>
              </a:rPr>
              <a:pPr/>
              <a:t>‹#›</a:t>
            </a:fld>
            <a:endParaRPr lang="en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68C82-018A-949F-5883-D2DA0A6B09D1}"/>
              </a:ext>
            </a:extLst>
          </p:cNvPr>
          <p:cNvSpPr/>
          <p:nvPr userDrawn="1"/>
        </p:nvSpPr>
        <p:spPr>
          <a:xfrm>
            <a:off x="-69002" y="4591000"/>
            <a:ext cx="9427778" cy="574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8C9750DF-90F6-C8D7-D2E7-BC2B0AFD046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C29DFE66-D40B-F745-20EB-E778AD10325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8" descr="CSUN_White.eps">
            <a:extLst>
              <a:ext uri="{FF2B5EF4-FFF2-40B4-BE49-F238E27FC236}">
                <a16:creationId xmlns:a16="http://schemas.microsoft.com/office/drawing/2014/main" id="{531EC3CF-CDAF-D5F7-CAD7-A44BE293A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5" y="4711726"/>
            <a:ext cx="1225131" cy="3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B6DADC7E-0867-62C7-5F7E-5D4AE7AC4F72}"/>
              </a:ext>
            </a:extLst>
          </p:cNvPr>
          <p:cNvSpPr txBox="1">
            <a:spLocks/>
          </p:cNvSpPr>
          <p:nvPr userDrawn="1"/>
        </p:nvSpPr>
        <p:spPr>
          <a:xfrm>
            <a:off x="8557950" y="4670450"/>
            <a:ext cx="548700" cy="39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2400" smtClean="0">
                <a:solidFill>
                  <a:schemeClr val="bg1"/>
                </a:solidFill>
              </a:rPr>
              <a:pPr/>
              <a:t>‹#›</a:t>
            </a:fld>
            <a:endParaRPr lang="e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FBA2-BAEB-DA1D-C531-60D3FFB5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58EB-92AD-3D1C-4ED7-D298679F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15CFF-DFC5-3AB5-AE8F-B34FD187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87B3-343C-B6B7-337A-2F512A5B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E045-AD53-FB8A-24E9-9E8053FD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448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BEC4-FBAE-AFBF-2BB7-286A2D80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D91-DE9D-8A94-9DD7-95B17488C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F810F-8181-C774-0AD9-36C97444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C94F8-3F5F-1B3D-8D9B-46398C36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2414-7C05-7017-74D0-DA397FC3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716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5A3F-1E28-F5EF-868E-F79B8B61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B9AFE-5404-C654-5063-8E6276A69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CB42D-9F55-9DE8-DFEC-8DE24F0EA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0B34-2746-4594-ABF7-CA00FAE9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C0426-0ECB-F0F7-2527-5A079184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4FDA5-0E5C-9C73-0234-6A9DF275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678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7E97-C7B5-4B95-F6CF-170F6E1E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4700-4768-EA79-F3D3-388E2EBC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64728-D70F-CEE3-23E2-F8E31E39E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EA2F6-621B-56B8-BC93-B5DA043F9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82045-0869-3916-9A5B-B2B6ED538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00B7D-034E-26A8-6DEF-69756F70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96CE-EFEF-54AE-0188-0DF6C5A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7E63D-EFFC-0273-E2C7-2FDDDEA5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896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AEEC-553B-2788-B40E-799AF7B9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F5E77-CBD8-3735-81F9-6B22232F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6B60C-88C1-4A7F-845B-6D09A0CE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ADB43-BCB3-2E52-57A1-11892D2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2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DCC20-0AB4-039D-398C-A89DC3D9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2B2C5-0DDE-63CC-560B-D6E3C81B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6B7EF-D94F-D021-73D5-DEE42E0D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46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C481-D14D-59C8-0DF0-A9B6534D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7A9F-6770-124E-15D0-82B2F0B0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40E7D-BFA8-645A-1FE9-F69A978D9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5C17-AA4B-70D9-7445-533EDAF1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0551C-8F89-E9AF-E4C7-630AF42E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DBC67-E408-9119-3741-FF815BEA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20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B9A7-0E03-A9B7-2BE2-F8A70D08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3014D-F8B6-A8F9-496F-274CDDD21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C5639-0397-E428-C9CE-76E4D79FF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5DD-18F2-4D93-B130-AF45D6C5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3972E-21BC-3914-2F20-9BA7F210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DA8EF-2FFC-96C1-A6C9-321DD05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12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F988B-98DA-686C-90D4-F51830E3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C0C50-4EDC-4C2F-4A5D-BCCEF6BD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85715-94E8-FC1F-ADF7-62CA5376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37B3E-1899-E3FA-C661-F0F0B5A2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3C5A-1B67-8172-7695-23A720FC6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03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71842"/>
            <a:ext cx="85206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B0B0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Seitz-Invariant Prediction of Electron Localization Functions from Superposed Atomic Densities via a 3D CNN</a:t>
            </a:r>
            <a:endParaRPr sz="2400" b="1" dirty="0">
              <a:solidFill>
                <a:srgbClr val="0B0B0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07112"/>
            <a:ext cx="85206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72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Austin Ellis</a:t>
            </a:r>
            <a:r>
              <a:rPr lang="en" sz="2000" dirty="0">
                <a:solidFill>
                  <a:schemeClr val="dk1"/>
                </a:solidFill>
              </a:rPr>
              <a:t>, Samantha Scott, Abhiyan Pandit, Maosheng Miao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Department of Chemistry &amp; Biochemistry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California State University, Northridge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3074" name="Picture 2" descr="California State University, Northridge - Wikipedia">
            <a:extLst>
              <a:ext uri="{FF2B5EF4-FFF2-40B4-BE49-F238E27FC236}">
                <a16:creationId xmlns:a16="http://schemas.microsoft.com/office/drawing/2014/main" id="{E2052C35-09F5-4E77-031F-56F27DB5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5" y="33177"/>
            <a:ext cx="1131227" cy="11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9F4135-305A-0194-7833-5DA88AD76AD8}"/>
              </a:ext>
            </a:extLst>
          </p:cNvPr>
          <p:cNvSpPr/>
          <p:nvPr/>
        </p:nvSpPr>
        <p:spPr>
          <a:xfrm>
            <a:off x="-69002" y="4591000"/>
            <a:ext cx="9427778" cy="574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 descr="A blue logo with a black background&#10;&#10;AI-generated content may be incorrect.">
            <a:extLst>
              <a:ext uri="{FF2B5EF4-FFF2-40B4-BE49-F238E27FC236}">
                <a16:creationId xmlns:a16="http://schemas.microsoft.com/office/drawing/2014/main" id="{2F3CB356-AE29-D276-65C3-32FDFBBA2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767" y="265188"/>
            <a:ext cx="1337733" cy="686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0133-CB2A-3D52-CF40-E9041B8C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ELF Prediction</a:t>
            </a:r>
          </a:p>
        </p:txBody>
      </p:sp>
      <p:pic>
        <p:nvPicPr>
          <p:cNvPr id="4" name="Picture 3" descr="A diagram of different colored spheres&#10;&#10;AI-generated content may be incorrect.">
            <a:extLst>
              <a:ext uri="{FF2B5EF4-FFF2-40B4-BE49-F238E27FC236}">
                <a16:creationId xmlns:a16="http://schemas.microsoft.com/office/drawing/2014/main" id="{47912F1D-BB8A-62FC-B397-D75FA5FD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891810"/>
            <a:ext cx="3501386" cy="3462295"/>
          </a:xfrm>
          <a:prstGeom prst="rect">
            <a:avLst/>
          </a:prstGeom>
        </p:spPr>
      </p:pic>
      <p:pic>
        <p:nvPicPr>
          <p:cNvPr id="5" name="Picture 4" descr="A graph of blue dots&#10;&#10;AI-generated content may be incorrect.">
            <a:extLst>
              <a:ext uri="{FF2B5EF4-FFF2-40B4-BE49-F238E27FC236}">
                <a16:creationId xmlns:a16="http://schemas.microsoft.com/office/drawing/2014/main" id="{C6E9685F-F023-DD95-DD57-341EBBAAB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6" y="891810"/>
            <a:ext cx="3438493" cy="3462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9DC0B-E1B6-82E3-F501-317784B4B3A2}"/>
              </a:ext>
            </a:extLst>
          </p:cNvPr>
          <p:cNvSpPr txBox="1"/>
          <p:nvPr/>
        </p:nvSpPr>
        <p:spPr>
          <a:xfrm>
            <a:off x="7314472" y="1140589"/>
            <a:ext cx="1580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tested on subset of metal lattices</a:t>
            </a:r>
          </a:p>
          <a:p>
            <a:endParaRPr lang="en-US" dirty="0"/>
          </a:p>
          <a:p>
            <a:r>
              <a:rPr lang="en-US" dirty="0"/>
              <a:t>Maxima most relevant to prediction of </a:t>
            </a:r>
            <a:r>
              <a:rPr lang="en-US" dirty="0" err="1"/>
              <a:t>superhydride</a:t>
            </a:r>
            <a:r>
              <a:rPr lang="en-US" dirty="0"/>
              <a:t>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3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B12A-05B8-D719-6326-A160E4C3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 descr="A diagram of a diamond&#10;&#10;AI-generated content may be incorrect.">
            <a:extLst>
              <a:ext uri="{FF2B5EF4-FFF2-40B4-BE49-F238E27FC236}">
                <a16:creationId xmlns:a16="http://schemas.microsoft.com/office/drawing/2014/main" id="{7B3E5B70-0A69-B5C5-FCE1-DDF52846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64" b="17246"/>
          <a:stretch>
            <a:fillRect/>
          </a:stretch>
        </p:blipFill>
        <p:spPr>
          <a:xfrm>
            <a:off x="4849204" y="3587410"/>
            <a:ext cx="3676332" cy="913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FF309-28D7-1CC9-9468-9268910D25B2}"/>
              </a:ext>
            </a:extLst>
          </p:cNvPr>
          <p:cNvSpPr txBox="1"/>
          <p:nvPr/>
        </p:nvSpPr>
        <p:spPr>
          <a:xfrm>
            <a:off x="321486" y="1279088"/>
            <a:ext cx="4248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3D image transformation</a:t>
            </a:r>
            <a:r>
              <a:rPr lang="en-US" dirty="0"/>
              <a:t> bypasses quantum mechanics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SAD representations </a:t>
            </a:r>
            <a:r>
              <a:rPr lang="en-US" dirty="0"/>
              <a:t>are used to represent 3D crystals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Seitz-Invariance</a:t>
            </a:r>
            <a:r>
              <a:rPr lang="en-US" dirty="0"/>
              <a:t> guarantees predictions respect crystal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Physics-aware optimization</a:t>
            </a:r>
            <a:r>
              <a:rPr lang="en-US" dirty="0"/>
              <a:t> via Kendall loss automatically balances training objectives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740C0-A0C2-5BB1-DB7C-595A7F21A813}"/>
              </a:ext>
            </a:extLst>
          </p:cNvPr>
          <p:cNvSpPr txBox="1"/>
          <p:nvPr/>
        </p:nvSpPr>
        <p:spPr>
          <a:xfrm>
            <a:off x="1285611" y="909756"/>
            <a:ext cx="229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Novel Contributions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2E1B2-15A9-60DC-273A-F64D986049B9}"/>
              </a:ext>
            </a:extLst>
          </p:cNvPr>
          <p:cNvSpPr txBox="1"/>
          <p:nvPr/>
        </p:nvSpPr>
        <p:spPr>
          <a:xfrm>
            <a:off x="5644872" y="909756"/>
            <a:ext cx="13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FA71B-6740-67BA-B9EA-5A92C22FB5BB}"/>
              </a:ext>
            </a:extLst>
          </p:cNvPr>
          <p:cNvSpPr txBox="1"/>
          <p:nvPr/>
        </p:nvSpPr>
        <p:spPr>
          <a:xfrm>
            <a:off x="4556955" y="1279086"/>
            <a:ext cx="424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Extend training set</a:t>
            </a:r>
            <a:r>
              <a:rPr lang="en-US" dirty="0"/>
              <a:t> beyond metals so the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SAD→ELF operator supports more chemical space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Generate compressed ELFs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to train model on high‑pressure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high-pressure model to rapidly evaluate metal lattice ELFs to </a:t>
            </a:r>
            <a:r>
              <a:rPr lang="en-US" b="1" dirty="0"/>
              <a:t>discover novel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10309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836F-0344-DBFA-FA5B-A3965E0E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40FA-0A20-FF65-6BE3-AA75603A70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1700" y="885591"/>
            <a:ext cx="8520600" cy="341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08434-9DFD-0EB9-9D7A-EF9EA74E1867}"/>
              </a:ext>
            </a:extLst>
          </p:cNvPr>
          <p:cNvSpPr txBox="1"/>
          <p:nvPr/>
        </p:nvSpPr>
        <p:spPr>
          <a:xfrm>
            <a:off x="311700" y="1178242"/>
            <a:ext cx="2967528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Dr. Maosheng Miao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Dr. Abhiyan Pandit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Samantha </a:t>
            </a:r>
            <a:r>
              <a:rPr lang="en-US" dirty="0"/>
              <a:t>Ellis</a:t>
            </a:r>
            <a:endParaRPr lang="en-US" sz="1800" dirty="0"/>
          </a:p>
        </p:txBody>
      </p:sp>
      <p:pic>
        <p:nvPicPr>
          <p:cNvPr id="5" name="Picture 4" descr="A group of people standing in front of a poster&#10;&#10;AI-generated content may be incorrect.">
            <a:extLst>
              <a:ext uri="{FF2B5EF4-FFF2-40B4-BE49-F238E27FC236}">
                <a16:creationId xmlns:a16="http://schemas.microsoft.com/office/drawing/2014/main" id="{942A215E-8DF1-177C-08D3-B525B23B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80" b="7745"/>
          <a:stretch/>
        </p:blipFill>
        <p:spPr>
          <a:xfrm>
            <a:off x="2498412" y="766633"/>
            <a:ext cx="4560599" cy="2361057"/>
          </a:xfrm>
          <a:prstGeom prst="rect">
            <a:avLst/>
          </a:prstGeom>
        </p:spPr>
      </p:pic>
      <p:pic>
        <p:nvPicPr>
          <p:cNvPr id="6" name="Picture 2" descr="Recorded Webinars on Funding Topics — Academic Research Funding Strategies,  LLC">
            <a:extLst>
              <a:ext uri="{FF2B5EF4-FFF2-40B4-BE49-F238E27FC236}">
                <a16:creationId xmlns:a16="http://schemas.microsoft.com/office/drawing/2014/main" id="{E6B40FB7-709E-CDB2-DA74-425E882D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9" y="3321524"/>
            <a:ext cx="3590851" cy="10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ted States Department of Defense - Wikipedia">
            <a:extLst>
              <a:ext uri="{FF2B5EF4-FFF2-40B4-BE49-F238E27FC236}">
                <a16:creationId xmlns:a16="http://schemas.microsoft.com/office/drawing/2014/main" id="{F1413CD4-30A9-CEB0-499D-A2039CF4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97" y="3253473"/>
            <a:ext cx="1167476" cy="11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1E095-6DDA-3871-DF2C-A73A10D4B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829" y="3303766"/>
            <a:ext cx="1236725" cy="1220308"/>
          </a:xfrm>
          <a:prstGeom prst="rect">
            <a:avLst/>
          </a:prstGeom>
        </p:spPr>
      </p:pic>
      <p:pic>
        <p:nvPicPr>
          <p:cNvPr id="10" name="Picture 9" descr="A qr code with a dinosaur&#10;&#10;AI-generated content may be incorrect.">
            <a:extLst>
              <a:ext uri="{FF2B5EF4-FFF2-40B4-BE49-F238E27FC236}">
                <a16:creationId xmlns:a16="http://schemas.microsoft.com/office/drawing/2014/main" id="{EC2D78BB-1577-371C-EC1D-DCFCDB0ED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186" y="1518723"/>
            <a:ext cx="1608967" cy="1608967"/>
          </a:xfrm>
          <a:prstGeom prst="rect">
            <a:avLst/>
          </a:prstGeom>
        </p:spPr>
      </p:pic>
      <p:pic>
        <p:nvPicPr>
          <p:cNvPr id="12" name="Picture 11" descr="A black background with purple dots&#10;&#10;AI-generated content may be incorrect.">
            <a:extLst>
              <a:ext uri="{FF2B5EF4-FFF2-40B4-BE49-F238E27FC236}">
                <a16:creationId xmlns:a16="http://schemas.microsoft.com/office/drawing/2014/main" id="{4AB8FC21-87DB-B397-06D7-E82ADAB22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9938" y="1141850"/>
            <a:ext cx="1682362" cy="753746"/>
          </a:xfrm>
          <a:prstGeom prst="rect">
            <a:avLst/>
          </a:prstGeom>
        </p:spPr>
      </p:pic>
      <p:pic>
        <p:nvPicPr>
          <p:cNvPr id="14" name="Picture 13" descr="A colorful logo with letters&#10;&#10;AI-generated content may be incorrect.">
            <a:extLst>
              <a:ext uri="{FF2B5EF4-FFF2-40B4-BE49-F238E27FC236}">
                <a16:creationId xmlns:a16="http://schemas.microsoft.com/office/drawing/2014/main" id="{AE4F48E3-DE48-09A7-4880-EF10E6A49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2530" y="3003523"/>
            <a:ext cx="1002079" cy="1002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1686D0-3A2D-F053-DC1D-8AFBBE07B413}"/>
              </a:ext>
            </a:extLst>
          </p:cNvPr>
          <p:cNvSpPr txBox="1"/>
          <p:nvPr/>
        </p:nvSpPr>
        <p:spPr>
          <a:xfrm>
            <a:off x="7564794" y="574101"/>
            <a:ext cx="13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the paper!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14C70-BFE9-9B48-4EBB-312411880810}"/>
              </a:ext>
            </a:extLst>
          </p:cNvPr>
          <p:cNvSpPr txBox="1"/>
          <p:nvPr/>
        </p:nvSpPr>
        <p:spPr>
          <a:xfrm>
            <a:off x="6022654" y="3729254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DoD HBCU/MI</a:t>
            </a:r>
          </a:p>
        </p:txBody>
      </p:sp>
    </p:spTree>
    <p:extLst>
      <p:ext uri="{BB962C8B-B14F-4D97-AF65-F5344CB8AC3E}">
        <p14:creationId xmlns:p14="http://schemas.microsoft.com/office/powerpoint/2010/main" val="208872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6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Superhydrides hold record critical temperatures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4" descr="A graph showing the number of chemical substances&#10;&#10;AI-generated content may be incorrect.">
            <a:extLst>
              <a:ext uri="{FF2B5EF4-FFF2-40B4-BE49-F238E27FC236}">
                <a16:creationId xmlns:a16="http://schemas.microsoft.com/office/drawing/2014/main" id="{043F9B8F-5FC6-F5F2-7DE8-13C13E23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959"/>
            <a:ext cx="6632635" cy="39795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171A78-8761-4BD1-D53D-5B76C840EE79}"/>
              </a:ext>
            </a:extLst>
          </p:cNvPr>
          <p:cNvSpPr/>
          <p:nvPr/>
        </p:nvSpPr>
        <p:spPr>
          <a:xfrm>
            <a:off x="4572000" y="787879"/>
            <a:ext cx="822385" cy="8237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structure&#10;&#10;AI-generated content may be incorrect.">
            <a:extLst>
              <a:ext uri="{FF2B5EF4-FFF2-40B4-BE49-F238E27FC236}">
                <a16:creationId xmlns:a16="http://schemas.microsoft.com/office/drawing/2014/main" id="{B5CDDED2-1E55-215D-226D-EE7781211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4573" r="36112" b="5514"/>
          <a:stretch>
            <a:fillRect/>
          </a:stretch>
        </p:blipFill>
        <p:spPr>
          <a:xfrm>
            <a:off x="6756203" y="639750"/>
            <a:ext cx="1727044" cy="15774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974CF9-88DD-956D-404C-166AF2BC95AA}"/>
              </a:ext>
            </a:extLst>
          </p:cNvPr>
          <p:cNvCxnSpPr>
            <a:cxnSpLocks/>
            <a:stCxn id="9" idx="6"/>
            <a:endCxn id="13" idx="1"/>
          </p:cNvCxnSpPr>
          <p:nvPr/>
        </p:nvCxnSpPr>
        <p:spPr>
          <a:xfrm>
            <a:off x="5394385" y="1199769"/>
            <a:ext cx="1361818" cy="2287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BFC922-6BBB-EC3C-DC0E-55474E824FA3}"/>
              </a:ext>
            </a:extLst>
          </p:cNvPr>
          <p:cNvSpPr txBox="1"/>
          <p:nvPr/>
        </p:nvSpPr>
        <p:spPr>
          <a:xfrm>
            <a:off x="6324601" y="2343293"/>
            <a:ext cx="2981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High-pressure chemistry unveils unique material structures leading to discoveries of unusual stoichiometries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B19-BA73-28E1-E336-84C8DD4E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ELF reveals superhydride formation </a:t>
            </a:r>
          </a:p>
        </p:txBody>
      </p:sp>
      <p:pic>
        <p:nvPicPr>
          <p:cNvPr id="4" name="Picture 3" descr="A black numbers and a white background&#10;&#10;AI-generated content may be incorrect.">
            <a:extLst>
              <a:ext uri="{FF2B5EF4-FFF2-40B4-BE49-F238E27FC236}">
                <a16:creationId xmlns:a16="http://schemas.microsoft.com/office/drawing/2014/main" id="{14E6AB28-9B47-1DA7-108B-122F1AFF9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6" y="1996460"/>
            <a:ext cx="2197076" cy="64289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5170682-8F9B-1DA2-0D98-630C3B10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16" y="862615"/>
            <a:ext cx="4280998" cy="32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EE567-21FB-1E0D-4E18-13A6F13BDFB2}"/>
              </a:ext>
            </a:extLst>
          </p:cNvPr>
          <p:cNvSpPr txBox="1"/>
          <p:nvPr/>
        </p:nvSpPr>
        <p:spPr>
          <a:xfrm>
            <a:off x="311700" y="931194"/>
            <a:ext cx="4074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localization function (ELF) compares local kinetic energy density to a homogeneous 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ELF = localized electrons </a:t>
            </a:r>
          </a:p>
          <a:p>
            <a:r>
              <a:rPr lang="en-US" dirty="0"/>
              <a:t>Low ELF = delocalization</a:t>
            </a:r>
          </a:p>
          <a:p>
            <a:endParaRPr lang="en-US" dirty="0"/>
          </a:p>
          <a:p>
            <a:r>
              <a:rPr lang="en-US" b="1" dirty="0"/>
              <a:t>Hydrogen atoms assemble in interstitial sites with high localization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CFE25-04AD-2A6A-E04F-4BA6CF3F72C1}"/>
              </a:ext>
            </a:extLst>
          </p:cNvPr>
          <p:cNvSpPr txBox="1"/>
          <p:nvPr/>
        </p:nvSpPr>
        <p:spPr>
          <a:xfrm>
            <a:off x="4637664" y="4143726"/>
            <a:ext cx="341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Sun &amp; Miao, </a:t>
            </a:r>
            <a:r>
              <a:rPr lang="en-US" sz="1600" i="1" dirty="0"/>
              <a:t>Chem</a:t>
            </a:r>
            <a:r>
              <a:rPr lang="en-US" sz="1600" dirty="0"/>
              <a:t> </a:t>
            </a:r>
            <a:r>
              <a:rPr lang="en-US" sz="1600" b="1" dirty="0"/>
              <a:t>2023</a:t>
            </a:r>
            <a:r>
              <a:rPr lang="en-US" sz="1600" dirty="0"/>
              <a:t>, </a:t>
            </a:r>
            <a:r>
              <a:rPr lang="en-US" sz="1600" i="1" dirty="0"/>
              <a:t>9</a:t>
            </a:r>
            <a:r>
              <a:rPr lang="en-US" sz="1600" dirty="0"/>
              <a:t>, 443–459.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C4E952-8A67-9CDA-A6E1-8F3AE3EDC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32" y="691728"/>
            <a:ext cx="381000" cy="38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712732-2290-17DC-74A6-BB55463CB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78" y="1883783"/>
            <a:ext cx="225354" cy="225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B6E0A-ADD9-0C84-6624-BF5D40BE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850" y="3002971"/>
            <a:ext cx="225354" cy="2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E8B5A4-9E39-E301-044D-D69D890D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8" y="763245"/>
            <a:ext cx="4572000" cy="19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3E4E3-B994-9282-D0CE-500DEF15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68" y="950851"/>
            <a:ext cx="2561691" cy="22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FE87B3E-B65F-709B-26C9-0CDEEF3BA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>
            <a:fillRect/>
          </a:stretch>
        </p:blipFill>
        <p:spPr bwMode="auto">
          <a:xfrm>
            <a:off x="947067" y="2633239"/>
            <a:ext cx="4273461" cy="18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162DE0-F96B-F056-E6FA-DADE6A991189}"/>
              </a:ext>
            </a:extLst>
          </p:cNvPr>
          <p:cNvSpPr txBox="1">
            <a:spLocks/>
          </p:cNvSpPr>
          <p:nvPr/>
        </p:nvSpPr>
        <p:spPr>
          <a:xfrm>
            <a:off x="311700" y="78959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templates that assemble superhydrides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534DE-D326-7F7D-314D-C5155ED8D4C8}"/>
              </a:ext>
            </a:extLst>
          </p:cNvPr>
          <p:cNvSpPr txBox="1"/>
          <p:nvPr/>
        </p:nvSpPr>
        <p:spPr>
          <a:xfrm>
            <a:off x="4740413" y="35463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Interstitial electrons in metal lattices naturally occupy H lattice orbitals</a:t>
            </a:r>
          </a:p>
        </p:txBody>
      </p:sp>
    </p:spTree>
    <p:extLst>
      <p:ext uri="{BB962C8B-B14F-4D97-AF65-F5344CB8AC3E}">
        <p14:creationId xmlns:p14="http://schemas.microsoft.com/office/powerpoint/2010/main" val="352913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3C3A-C65C-78B0-46C9-14863A4A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ELF can be expensive to calculate</a:t>
            </a:r>
          </a:p>
        </p:txBody>
      </p:sp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BACABB04-4040-8705-F157-441EA13220FC}"/>
              </a:ext>
            </a:extLst>
          </p:cNvPr>
          <p:cNvSpPr txBox="1">
            <a:spLocks/>
          </p:cNvSpPr>
          <p:nvPr/>
        </p:nvSpPr>
        <p:spPr>
          <a:xfrm>
            <a:off x="1077751" y="800752"/>
            <a:ext cx="198883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First Principles (QM)</a:t>
            </a:r>
          </a:p>
        </p:txBody>
      </p:sp>
      <p:pic>
        <p:nvPicPr>
          <p:cNvPr id="5" name="Google Shape;75;p16">
            <a:extLst>
              <a:ext uri="{FF2B5EF4-FFF2-40B4-BE49-F238E27FC236}">
                <a16:creationId xmlns:a16="http://schemas.microsoft.com/office/drawing/2014/main" id="{AF5F9227-A6B1-2424-3B2F-6582C0082A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484" b="29824"/>
          <a:stretch/>
        </p:blipFill>
        <p:spPr>
          <a:xfrm>
            <a:off x="801467" y="1187533"/>
            <a:ext cx="2541400" cy="15130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B6AFE-FEBB-D6FC-AADF-5AA61AB5EE5F}"/>
                  </a:ext>
                </a:extLst>
              </p:cNvPr>
              <p:cNvSpPr txBox="1"/>
              <p:nvPr/>
            </p:nvSpPr>
            <p:spPr>
              <a:xfrm>
                <a:off x="1025213" y="2700583"/>
                <a:ext cx="2093907" cy="555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kumimoji="0" lang="en-US" sz="1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15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15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5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0" lang="en-US" sz="15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15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r>
                                <a:rPr kumimoji="0" lang="en-US" sz="15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kumimoji="0" lang="en-US" sz="1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∇</m:t>
                          </m:r>
                        </m:e>
                        <m:sup>
                          <m:r>
                            <a:rPr kumimoji="0" lang="en-US" sz="15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l-GR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Ψ</m:t>
                      </m:r>
                      <m:r>
                        <a:rPr kumimoji="0" lang="en-US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m:rPr>
                          <m:sty m:val="p"/>
                        </m:rPr>
                        <a:rPr kumimoji="0" lang="el-GR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Ψ</m:t>
                      </m:r>
                      <m:r>
                        <a:rPr kumimoji="0" lang="en-US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𝐸</m:t>
                      </m:r>
                      <m:r>
                        <m:rPr>
                          <m:sty m:val="p"/>
                        </m:rPr>
                        <a:rPr kumimoji="0" lang="el-GR" sz="15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Ψ</m:t>
                      </m:r>
                    </m:oMath>
                  </m:oMathPara>
                </a14:m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B6AFE-FEBB-D6FC-AADF-5AA61AB5E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13" y="2700583"/>
                <a:ext cx="2093907" cy="555601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22C25F-B909-065E-A8A2-D889B9C4DCB1}"/>
              </a:ext>
            </a:extLst>
          </p:cNvPr>
          <p:cNvSpPr txBox="1"/>
          <p:nvPr/>
        </p:nvSpPr>
        <p:spPr>
          <a:xfrm>
            <a:off x="595487" y="3256184"/>
            <a:ext cx="295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time required to run a quantum mechanics-based calculation scales cubically with electron count (N)</a:t>
            </a:r>
          </a:p>
        </p:txBody>
      </p:sp>
      <p:sp>
        <p:nvSpPr>
          <p:cNvPr id="9" name="Google Shape;73;p16">
            <a:extLst>
              <a:ext uri="{FF2B5EF4-FFF2-40B4-BE49-F238E27FC236}">
                <a16:creationId xmlns:a16="http://schemas.microsoft.com/office/drawing/2014/main" id="{5965B2DA-06EB-2235-230E-6221FD301D38}"/>
              </a:ext>
            </a:extLst>
          </p:cNvPr>
          <p:cNvSpPr txBox="1">
            <a:spLocks/>
          </p:cNvSpPr>
          <p:nvPr/>
        </p:nvSpPr>
        <p:spPr>
          <a:xfrm>
            <a:off x="5253525" y="771266"/>
            <a:ext cx="2250753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Machine Learning (ML)</a:t>
            </a:r>
          </a:p>
        </p:txBody>
      </p:sp>
      <p:pic>
        <p:nvPicPr>
          <p:cNvPr id="11" name="Picture 10" descr="A diagram of a diagram of a layer&#10;&#10;AI-generated content may be incorrect.">
            <a:extLst>
              <a:ext uri="{FF2B5EF4-FFF2-40B4-BE49-F238E27FC236}">
                <a16:creationId xmlns:a16="http://schemas.microsoft.com/office/drawing/2014/main" id="{B92C7719-473C-B656-25E7-6EFF1639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424"/>
          <a:stretch>
            <a:fillRect/>
          </a:stretch>
        </p:blipFill>
        <p:spPr>
          <a:xfrm>
            <a:off x="3772593" y="1301813"/>
            <a:ext cx="5111094" cy="1398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5FEFC6-B6F5-E186-FD2C-EF210FC03CED}"/>
              </a:ext>
            </a:extLst>
          </p:cNvPr>
          <p:cNvSpPr txBox="1"/>
          <p:nvPr/>
        </p:nvSpPr>
        <p:spPr>
          <a:xfrm>
            <a:off x="4032143" y="2978383"/>
            <a:ext cx="469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 We can </a:t>
            </a:r>
            <a:r>
              <a:rPr lang="en-US" b="1" dirty="0"/>
              <a:t>treat the ELF as a 3D image</a:t>
            </a:r>
            <a:r>
              <a:rPr lang="en-US" dirty="0"/>
              <a:t> and train a model to predict it directly</a:t>
            </a:r>
          </a:p>
          <a:p>
            <a:endParaRPr lang="en-US" dirty="0"/>
          </a:p>
          <a:p>
            <a:r>
              <a:rPr lang="en-US" dirty="0"/>
              <a:t>Problem: How do we represent our structure?</a:t>
            </a:r>
          </a:p>
        </p:txBody>
      </p:sp>
    </p:spTree>
    <p:extLst>
      <p:ext uri="{BB962C8B-B14F-4D97-AF65-F5344CB8AC3E}">
        <p14:creationId xmlns:p14="http://schemas.microsoft.com/office/powerpoint/2010/main" val="13262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DF26-6C00-6950-BAFE-F4F9F3E4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structure representation</a:t>
            </a:r>
          </a:p>
        </p:txBody>
      </p:sp>
      <p:pic>
        <p:nvPicPr>
          <p:cNvPr id="5" name="Picture 4" descr="A diagram of a sad and a sad expression&#10;&#10;AI-generated content may be incorrect.">
            <a:extLst>
              <a:ext uri="{FF2B5EF4-FFF2-40B4-BE49-F238E27FC236}">
                <a16:creationId xmlns:a16="http://schemas.microsoft.com/office/drawing/2014/main" id="{3C7B3EA1-AD08-6E9B-70B8-A559C205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766633"/>
            <a:ext cx="8520600" cy="2222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3A62A-3B53-D043-580F-8CC0D2B88948}"/>
              </a:ext>
            </a:extLst>
          </p:cNvPr>
          <p:cNvSpPr txBox="1"/>
          <p:nvPr/>
        </p:nvSpPr>
        <p:spPr>
          <a:xfrm>
            <a:off x="311700" y="3162045"/>
            <a:ext cx="8383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SAD is the electron density obtained by freezing atomic charge density at each atom center without allowing their electron clouds to hybridize or relax into bonded states</a:t>
            </a:r>
          </a:p>
          <a:p>
            <a:endParaRPr lang="en-US" sz="1600" dirty="0"/>
          </a:p>
          <a:p>
            <a:r>
              <a:rPr lang="en-US" sz="1600" dirty="0"/>
              <a:t>Since the SAD and ELF have the same grid size, the </a:t>
            </a:r>
            <a:r>
              <a:rPr lang="en-US" sz="1600" b="1" dirty="0"/>
              <a:t>problem is now an image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8995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5DE0-C340-43BC-B852-313FAB06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model Seitz-Invariant</a:t>
            </a:r>
          </a:p>
        </p:txBody>
      </p:sp>
      <p:pic>
        <p:nvPicPr>
          <p:cNvPr id="5" name="Picture 4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BFF7DA6E-1A1F-8AD3-6564-34C14918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1" y="773171"/>
            <a:ext cx="8719377" cy="213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30AC3-EE62-F98E-FBFB-ED2406011F40}"/>
              </a:ext>
            </a:extLst>
          </p:cNvPr>
          <p:cNvSpPr txBox="1"/>
          <p:nvPr/>
        </p:nvSpPr>
        <p:spPr>
          <a:xfrm>
            <a:off x="311700" y="2911957"/>
            <a:ext cx="852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Seitz symmetry – Standard notation system for describing the symmetry operations of crystal structures in 3D space groups</a:t>
            </a:r>
          </a:p>
          <a:p>
            <a:endParaRPr lang="en-US" dirty="0"/>
          </a:p>
          <a:p>
            <a:r>
              <a:rPr lang="en-US" dirty="0"/>
              <a:t>Invariance – Property that guarantees the model makes the same prediction even if the crystal structure is rotated or translated according to its symmetry group</a:t>
            </a:r>
          </a:p>
        </p:txBody>
      </p:sp>
    </p:spTree>
    <p:extLst>
      <p:ext uri="{BB962C8B-B14F-4D97-AF65-F5344CB8AC3E}">
        <p14:creationId xmlns:p14="http://schemas.microsoft.com/office/powerpoint/2010/main" val="422354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FE61-208E-F8A1-218D-498D5494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a symmetry-aware image transform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D9BA1308-40D1-D457-E99A-4D3CD688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36" y="2052453"/>
            <a:ext cx="7772400" cy="2383298"/>
          </a:xfrm>
          <a:prstGeom prst="rect">
            <a:avLst/>
          </a:prstGeom>
        </p:spPr>
      </p:pic>
      <p:pic>
        <p:nvPicPr>
          <p:cNvPr id="7" name="Picture 6" descr="A grey cube with a black outline&#10;&#10;AI-generated content may be incorrect.">
            <a:extLst>
              <a:ext uri="{FF2B5EF4-FFF2-40B4-BE49-F238E27FC236}">
                <a16:creationId xmlns:a16="http://schemas.microsoft.com/office/drawing/2014/main" id="{DF9F98F6-FCDB-F7E5-9C7A-F82FAB7D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" y="2668207"/>
            <a:ext cx="1087043" cy="1140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FF25E-148B-7CA7-100A-88E79FAA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235" y="3151783"/>
            <a:ext cx="69021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3F119-7A54-14F0-2F99-4D28C261E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74" y="1770777"/>
            <a:ext cx="787611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AC25E6-A995-2DB9-CA2B-D9250E06C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05" y="3528387"/>
            <a:ext cx="538495" cy="792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4B47D-E9CB-EAE9-E980-FFA1CFC58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38" y="3723283"/>
            <a:ext cx="1361385" cy="792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4C1212-62BD-9FED-2E82-9DA5E4743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5" y="3819999"/>
            <a:ext cx="393700" cy="209550"/>
          </a:xfrm>
          <a:prstGeom prst="rect">
            <a:avLst/>
          </a:prstGeom>
        </p:spPr>
      </p:pic>
      <p:pic>
        <p:nvPicPr>
          <p:cNvPr id="16" name="Picture 15" descr="A blu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3A30188D-1646-32AB-46F3-574FC4659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97" y="1591465"/>
            <a:ext cx="1073638" cy="9242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01622-29A0-CE22-1EB0-822D4B64E9A0}"/>
              </a:ext>
            </a:extLst>
          </p:cNvPr>
          <p:cNvSpPr txBox="1"/>
          <p:nvPr/>
        </p:nvSpPr>
        <p:spPr>
          <a:xfrm>
            <a:off x="742441" y="24644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D083A1-F4A8-5A29-C267-244E23E28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074" y="1591465"/>
            <a:ext cx="3416300" cy="482600"/>
          </a:xfrm>
          <a:prstGeom prst="rect">
            <a:avLst/>
          </a:prstGeom>
        </p:spPr>
      </p:pic>
      <p:pic>
        <p:nvPicPr>
          <p:cNvPr id="27" name="Picture 26" descr="A diagram of a diagram of a layer&#10;&#10;AI-generated content may be incorrect.">
            <a:extLst>
              <a:ext uri="{FF2B5EF4-FFF2-40B4-BE49-F238E27FC236}">
                <a16:creationId xmlns:a16="http://schemas.microsoft.com/office/drawing/2014/main" id="{908151F0-27BB-9B3A-7E28-579CA2DD1F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8424"/>
          <a:stretch>
            <a:fillRect/>
          </a:stretch>
        </p:blipFill>
        <p:spPr>
          <a:xfrm>
            <a:off x="2194027" y="906668"/>
            <a:ext cx="4138394" cy="113256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11040F-091D-DBB3-0EA9-097C83838C8B}"/>
              </a:ext>
            </a:extLst>
          </p:cNvPr>
          <p:cNvCxnSpPr/>
          <p:nvPr/>
        </p:nvCxnSpPr>
        <p:spPr>
          <a:xfrm flipV="1">
            <a:off x="1420712" y="1580659"/>
            <a:ext cx="645838" cy="2413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7DC595-47D9-5912-FB7E-1E905B8F9028}"/>
              </a:ext>
            </a:extLst>
          </p:cNvPr>
          <p:cNvCxnSpPr>
            <a:cxnSpLocks/>
          </p:cNvCxnSpPr>
          <p:nvPr/>
        </p:nvCxnSpPr>
        <p:spPr>
          <a:xfrm>
            <a:off x="6575118" y="1472952"/>
            <a:ext cx="1275646" cy="79511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9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F427-1CEE-DE3D-B4CB-9569A9D5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Physics-aware loss function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D351DEC1-6623-F79C-45DD-DBA41D9D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005302"/>
            <a:ext cx="5862918" cy="2400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5A6AD-9143-2175-F524-FFC24F7E1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05" y="2302699"/>
            <a:ext cx="816535" cy="29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483E8B-C04E-B2A9-3338-EEF4ADBF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64" y="2302699"/>
            <a:ext cx="816535" cy="292473"/>
          </a:xfrm>
          <a:prstGeom prst="rect">
            <a:avLst/>
          </a:prstGeom>
        </p:spPr>
      </p:pic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B7D6E7A0-8730-C22F-412B-7353AD05E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561" y="785457"/>
            <a:ext cx="2276919" cy="33269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3E7488-F9EB-AC0E-41F3-08EB25F3A961}"/>
              </a:ext>
            </a:extLst>
          </p:cNvPr>
          <p:cNvSpPr txBox="1"/>
          <p:nvPr/>
        </p:nvSpPr>
        <p:spPr>
          <a:xfrm>
            <a:off x="380989" y="804973"/>
            <a:ext cx="5724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Kendall Loss:</a:t>
            </a:r>
            <a:r>
              <a:rPr lang="en-US" dirty="0"/>
              <a:t> An adaptive weighting scheme that automatically learns how to balance the voxel, gradient, and histogram objectives during training, eliminating the need to manually tune loss weights.</a:t>
            </a:r>
          </a:p>
        </p:txBody>
      </p:sp>
    </p:spTree>
    <p:extLst>
      <p:ext uri="{BB962C8B-B14F-4D97-AF65-F5344CB8AC3E}">
        <p14:creationId xmlns:p14="http://schemas.microsoft.com/office/powerpoint/2010/main" val="27087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438</Words>
  <Application>Microsoft Macintosh PowerPoint</Application>
  <PresentationFormat>On-screen Show (16:9)</PresentationFormat>
  <Paragraphs>61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Verdana</vt:lpstr>
      <vt:lpstr>Office Theme</vt:lpstr>
      <vt:lpstr>Seitz-Invariant Prediction of Electron Localization Functions from Superposed Atomic Densities via a 3D CNN </vt:lpstr>
      <vt:lpstr>Superhydrides hold record critical temperatures</vt:lpstr>
      <vt:lpstr>The ELF reveals superhydride formation </vt:lpstr>
      <vt:lpstr>PowerPoint Presentation</vt:lpstr>
      <vt:lpstr>The ELF can be expensive to calculate</vt:lpstr>
      <vt:lpstr>Crystal structure representation</vt:lpstr>
      <vt:lpstr>Making the model Seitz-Invariant</vt:lpstr>
      <vt:lpstr>Architecture for a symmetry-aware image transform</vt:lpstr>
      <vt:lpstr>Physics-aware loss function</vt:lpstr>
      <vt:lpstr>Successful ELF Prediction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Ellis, Austin</cp:lastModifiedBy>
  <cp:revision>17</cp:revision>
  <dcterms:modified xsi:type="dcterms:W3CDTF">2026-03-05T17:18:12Z</dcterms:modified>
</cp:coreProperties>
</file>