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014" r:id="rId1"/>
  </p:sldMasterIdLst>
  <p:notesMasterIdLst>
    <p:notesMasterId r:id="rId15"/>
  </p:notesMasterIdLst>
  <p:sldIdLst>
    <p:sldId id="256" r:id="rId2"/>
    <p:sldId id="258" r:id="rId3"/>
    <p:sldId id="259" r:id="rId4"/>
    <p:sldId id="260" r:id="rId5"/>
    <p:sldId id="272" r:id="rId6"/>
    <p:sldId id="275" r:id="rId7"/>
    <p:sldId id="276" r:id="rId8"/>
    <p:sldId id="277" r:id="rId9"/>
    <p:sldId id="278" r:id="rId10"/>
    <p:sldId id="279" r:id="rId11"/>
    <p:sldId id="280" r:id="rId12"/>
    <p:sldId id="282" r:id="rId13"/>
    <p:sldId id="281" r:id="rId1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44"/>
    <p:restoredTop sz="89415"/>
  </p:normalViewPr>
  <p:slideViewPr>
    <p:cSldViewPr snapToGrid="0">
      <p:cViewPr varScale="1">
        <p:scale>
          <a:sx n="167" d="100"/>
          <a:sy n="167" d="100"/>
        </p:scale>
        <p:origin x="1128" y="176"/>
      </p:cViewPr>
      <p:guideLst>
        <p:guide orient="horz" pos="1620"/>
        <p:guide pos="2880"/>
      </p:guideLst>
    </p:cSldViewPr>
  </p:slideViewPr>
  <p:notesTextViewPr>
    <p:cViewPr>
      <p:scale>
        <a:sx n="95" d="100"/>
        <a:sy n="9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ac7b8f693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64" name="Google Shape;64;g3ac7b8f693a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acccab029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70" name="Google Shape;70;g3acccab029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acccab029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76" name="Google Shape;76;g3acccab029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27D19-9817-38E9-D8F1-415FA1CF2F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07A0DD-2355-87E1-31DA-AE5CD2B864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233C0F-84A5-B583-13A2-395C1234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5EF53-5397-9C1E-9A31-6059F602F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5B4C5-A5AE-9F94-E3FF-7EB6AA697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79471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6F750-4BE6-10C5-8559-D25E852EB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32687C-5F71-F9F0-69A6-E68E57619C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EF19DB-0B17-4EA7-0E48-B392E6C55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4505C-D2C6-637F-6911-CFFDD885A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30842B-3FA1-E990-392F-84A1539AE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06673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1F3105-A7E8-4D6C-73C7-5CCD3A7594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2C63EF-12CD-FC2F-38A2-329D68DF57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D37DCD-B369-DB17-0970-2AAE5BD9D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D6CEA0-9A4D-4D0C-4215-0D2196665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CF91DF-CA85-D2C6-5A2E-13B12DEB0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35558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193933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37BC172-B9FA-3D23-11D5-D4AC1EDB186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99095" y="957892"/>
            <a:ext cx="8520600" cy="3416400"/>
          </a:xfrm>
        </p:spPr>
        <p:txBody>
          <a:bodyPr/>
          <a:lstStyle/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77F3CD63-94B0-BFAA-0717-C3C335805A28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4492487" y="251369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id="{16B6ED29-71EF-F38E-7558-7E861229CD07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4644887" y="266609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8" descr="CSUN_White.eps">
            <a:extLst>
              <a:ext uri="{FF2B5EF4-FFF2-40B4-BE49-F238E27FC236}">
                <a16:creationId xmlns:a16="http://schemas.microsoft.com/office/drawing/2014/main" id="{1AD886FA-2693-6306-D0E4-C809ECD524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42" y="4792817"/>
            <a:ext cx="1225131" cy="31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905BCB77-8EA6-BF18-2C46-8A15264CCE08}"/>
              </a:ext>
            </a:extLst>
          </p:cNvPr>
          <p:cNvSpPr txBox="1">
            <a:spLocks/>
          </p:cNvSpPr>
          <p:nvPr userDrawn="1"/>
        </p:nvSpPr>
        <p:spPr>
          <a:xfrm>
            <a:off x="8545345" y="4757559"/>
            <a:ext cx="548700" cy="393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sz="2400" smtClean="0">
                <a:solidFill>
                  <a:schemeClr val="bg1"/>
                </a:solidFill>
              </a:rPr>
              <a:pPr/>
              <a:t>‹#›</a:t>
            </a:fld>
            <a:endParaRPr lang="en" sz="2400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4F68C82-018A-949F-5883-D2DA0A6B09D1}"/>
              </a:ext>
            </a:extLst>
          </p:cNvPr>
          <p:cNvSpPr/>
          <p:nvPr userDrawn="1"/>
        </p:nvSpPr>
        <p:spPr>
          <a:xfrm>
            <a:off x="-69002" y="4591000"/>
            <a:ext cx="9427778" cy="5746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6" name="AutoShape 2">
            <a:extLst>
              <a:ext uri="{FF2B5EF4-FFF2-40B4-BE49-F238E27FC236}">
                <a16:creationId xmlns:a16="http://schemas.microsoft.com/office/drawing/2014/main" id="{8C9750DF-90F6-C8D7-D2E7-BC2B0AFD0460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4572000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4">
            <a:extLst>
              <a:ext uri="{FF2B5EF4-FFF2-40B4-BE49-F238E27FC236}">
                <a16:creationId xmlns:a16="http://schemas.microsoft.com/office/drawing/2014/main" id="{C29DFE66-D40B-F745-20EB-E778AD103255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4724400" y="27241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" name="Picture 8" descr="CSUN_White.eps">
            <a:extLst>
              <a:ext uri="{FF2B5EF4-FFF2-40B4-BE49-F238E27FC236}">
                <a16:creationId xmlns:a16="http://schemas.microsoft.com/office/drawing/2014/main" id="{531EC3CF-CDAF-D5F7-CAD7-A44BE293AB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55" y="4711726"/>
            <a:ext cx="1225131" cy="31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Slide Number Placeholder 7">
            <a:extLst>
              <a:ext uri="{FF2B5EF4-FFF2-40B4-BE49-F238E27FC236}">
                <a16:creationId xmlns:a16="http://schemas.microsoft.com/office/drawing/2014/main" id="{B6DADC7E-0867-62C7-5F7E-5D4AE7AC4F72}"/>
              </a:ext>
            </a:extLst>
          </p:cNvPr>
          <p:cNvSpPr txBox="1">
            <a:spLocks/>
          </p:cNvSpPr>
          <p:nvPr userDrawn="1"/>
        </p:nvSpPr>
        <p:spPr>
          <a:xfrm>
            <a:off x="8557950" y="4670450"/>
            <a:ext cx="548700" cy="393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sz="2400" smtClean="0">
                <a:solidFill>
                  <a:schemeClr val="bg1"/>
                </a:solidFill>
              </a:rPr>
              <a:pPr/>
              <a:t>‹#›</a:t>
            </a:fld>
            <a:endParaRPr lang="en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235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1FBA2-BAEB-DA1D-C531-60D3FFB5C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858EB-92AD-3D1C-4ED7-D298679FC9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415CFF-DFC5-3AB5-AE8F-B34FD1876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8B87B3-343C-B6B7-337A-2F512A5BB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1E045-AD53-FB8A-24E9-9E8053FD3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04484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EBEC4-FBAE-AFBF-2BB7-286A2D809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CEBD91-DE9D-8A94-9DD7-95B17488C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F810F-8181-C774-0AD9-36C974444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C94F8-3F5F-1B3D-8D9B-46398C36C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52414-7C05-7017-74D0-DA397FC3C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37162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95A3F-1E28-F5EF-868E-F79B8B618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6B9AFE-5404-C654-5063-8E6276A69F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6CB42D-9F55-9DE8-DFEC-8DE24F0EA7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390B34-2746-4594-ABF7-CA00FAE92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6C0426-0ECB-F0F7-2527-5A079184B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64FDA5-0E5C-9C73-0234-6A9DF2759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76784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47E97-C7B5-4B95-F6CF-170F6E1EF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0C4700-4768-EA79-F3D3-388E2EBC3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764728-D70F-CEE3-23E2-F8E31E39E1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7EA2F6-621B-56B8-BC93-B5DA043F9C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882045-0869-3916-9A5B-B2B6ED5380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000B7D-034E-26A8-6DEF-69756F702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6F96CE-EFEF-54AE-0188-0DF6C5A2D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57E63D-EFFC-0273-E2C7-2FDDDEA5F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08962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8AEEC-553B-2788-B40E-799AF7B9B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0F5E77-CBD8-3735-81F9-6B22232FA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F6B60C-88C1-4A7F-845B-6D09A0CE0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DADB43-BCB3-2E52-57A1-11892D24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2217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5DCC20-0AB4-039D-398C-A89DC3D96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E2B2C5-0DDE-63CC-560B-D6E3C81B6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E6B7EF-D94F-D021-73D5-DEE42E0D4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94693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CC481-D14D-59C8-0DF0-A9B6534DA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627A9F-6770-124E-15D0-82B2F0B0A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C40E7D-BFA8-645A-1FE9-F69A978D9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FD5C17-AA4B-70D9-7445-533EDAF1E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80551C-8F89-E9AF-E4C7-630AF42EB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DBC67-E408-9119-3741-FF815BEA2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92061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CB9A7-0E03-A9B7-2BE2-F8A70D08A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53014D-F8B6-A8F9-496F-274CDDD21A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AC5639-0397-E428-C9CE-76E4D79FF4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5DD-18F2-4D93-B130-AF45D6C5B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B3972E-21BC-3914-2F20-9BA7F2101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8DA8EF-2FFC-96C1-A6C9-321DD05EB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3127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2F988B-98DA-686C-90D4-F51830E3C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AC0C50-4EDC-4C2F-4A5D-BCCEF6BD4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F85715-94E8-FC1F-ADF7-62CA53764D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837B3E-1899-E3FA-C661-F0F0B5A28B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A13C5A-1B67-8172-7695-23A720FC6E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38037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  <p:sldLayoutId id="2147484026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0" y="1271842"/>
            <a:ext cx="8520600" cy="15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0B0B0B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Seitz-Invariant Prediction of Electron Localization Functions from Superposed Atomic Densities via a 3D-Convolutional Network</a:t>
            </a:r>
            <a:endParaRPr sz="2400" b="1" dirty="0">
              <a:solidFill>
                <a:srgbClr val="0B0B0B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3107112"/>
            <a:ext cx="8520600" cy="17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72"/>
              <a:buFont typeface="Arial"/>
              <a:buNone/>
            </a:pPr>
            <a:r>
              <a:rPr lang="en" sz="2000" b="1" dirty="0">
                <a:solidFill>
                  <a:schemeClr val="dk1"/>
                </a:solidFill>
              </a:rPr>
              <a:t>Austin Ellis</a:t>
            </a:r>
            <a:r>
              <a:rPr lang="en" sz="2000" dirty="0">
                <a:solidFill>
                  <a:schemeClr val="dk1"/>
                </a:solidFill>
              </a:rPr>
              <a:t>, </a:t>
            </a:r>
            <a:r>
              <a:rPr lang="en" sz="2000" dirty="0" err="1">
                <a:solidFill>
                  <a:schemeClr val="dk1"/>
                </a:solidFill>
              </a:rPr>
              <a:t>Maosheng</a:t>
            </a:r>
            <a:r>
              <a:rPr lang="en" sz="2000" dirty="0">
                <a:solidFill>
                  <a:schemeClr val="dk1"/>
                </a:solidFill>
              </a:rPr>
              <a:t> Miao</a:t>
            </a:r>
            <a:endParaRPr sz="2000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98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</a:rPr>
              <a:t>Department of Chemistry &amp; Biochemistry</a:t>
            </a:r>
            <a:endParaRPr sz="2000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</a:rPr>
              <a:t>California State University, Northridge</a:t>
            </a:r>
            <a:endParaRPr sz="2000" dirty="0">
              <a:solidFill>
                <a:schemeClr val="dk1"/>
              </a:solidFill>
            </a:endParaRPr>
          </a:p>
        </p:txBody>
      </p:sp>
      <p:pic>
        <p:nvPicPr>
          <p:cNvPr id="3074" name="Picture 2" descr="California State University, Northridge - Wikipedia">
            <a:extLst>
              <a:ext uri="{FF2B5EF4-FFF2-40B4-BE49-F238E27FC236}">
                <a16:creationId xmlns:a16="http://schemas.microsoft.com/office/drawing/2014/main" id="{E2052C35-09F5-4E77-031F-56F27DB5E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35" y="33177"/>
            <a:ext cx="1131227" cy="111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lue_and_Gold_SX_logo_WithkeyRGB">
            <a:extLst>
              <a:ext uri="{FF2B5EF4-FFF2-40B4-BE49-F238E27FC236}">
                <a16:creationId xmlns:a16="http://schemas.microsoft.com/office/drawing/2014/main" id="{300E5429-9EC6-F4E1-4A9D-052D96F4A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041" y="152372"/>
            <a:ext cx="2196750" cy="87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E9F4135-305A-0194-7833-5DA88AD76AD8}"/>
              </a:ext>
            </a:extLst>
          </p:cNvPr>
          <p:cNvSpPr/>
          <p:nvPr/>
        </p:nvSpPr>
        <p:spPr>
          <a:xfrm>
            <a:off x="-69002" y="4591000"/>
            <a:ext cx="9427778" cy="5746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CF427-1CEE-DE3D-B4CB-9569A9D51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Physics-aware loss function</a:t>
            </a:r>
          </a:p>
        </p:txBody>
      </p:sp>
      <p:pic>
        <p:nvPicPr>
          <p:cNvPr id="5" name="Picture 4" descr="A diagram of a graph&#10;&#10;AI-generated content may be incorrect.">
            <a:extLst>
              <a:ext uri="{FF2B5EF4-FFF2-40B4-BE49-F238E27FC236}">
                <a16:creationId xmlns:a16="http://schemas.microsoft.com/office/drawing/2014/main" id="{D351DEC1-6623-F79C-45DD-DBA41D9D8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00" y="2005302"/>
            <a:ext cx="5862918" cy="24002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65A6AD-9143-2175-F524-FFC24F7E1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1605" y="2302699"/>
            <a:ext cx="816535" cy="2924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483E8B-C04E-B2A9-3338-EEF4ADBF0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264" y="2302699"/>
            <a:ext cx="816535" cy="292473"/>
          </a:xfrm>
          <a:prstGeom prst="rect">
            <a:avLst/>
          </a:prstGeom>
        </p:spPr>
      </p:pic>
      <p:pic>
        <p:nvPicPr>
          <p:cNvPr id="10" name="Picture 9" descr="A graph of a graph&#10;&#10;AI-generated content may be incorrect.">
            <a:extLst>
              <a:ext uri="{FF2B5EF4-FFF2-40B4-BE49-F238E27FC236}">
                <a16:creationId xmlns:a16="http://schemas.microsoft.com/office/drawing/2014/main" id="{B7D6E7A0-8730-C22F-412B-7353AD05EF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2561" y="785457"/>
            <a:ext cx="2276919" cy="33269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A3E7488-F9EB-AC0E-41F3-08EB25F3A961}"/>
              </a:ext>
            </a:extLst>
          </p:cNvPr>
          <p:cNvSpPr txBox="1"/>
          <p:nvPr/>
        </p:nvSpPr>
        <p:spPr>
          <a:xfrm>
            <a:off x="380989" y="804973"/>
            <a:ext cx="57243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Kendall Loss:</a:t>
            </a:r>
            <a:r>
              <a:rPr lang="en-US" dirty="0"/>
              <a:t> An adaptive weighting scheme that automatically learns how to balance the voxel, gradient, and histogram objectives during training, eliminating the need to manually tune loss weights.</a:t>
            </a:r>
          </a:p>
        </p:txBody>
      </p:sp>
    </p:spTree>
    <p:extLst>
      <p:ext uri="{BB962C8B-B14F-4D97-AF65-F5344CB8AC3E}">
        <p14:creationId xmlns:p14="http://schemas.microsoft.com/office/powerpoint/2010/main" val="270871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90133-CB2A-3D52-CF40-E9041B8CF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Successful ELF Prediction</a:t>
            </a:r>
          </a:p>
        </p:txBody>
      </p:sp>
      <p:pic>
        <p:nvPicPr>
          <p:cNvPr id="4" name="Picture 3" descr="A diagram of different colored spheres&#10;&#10;AI-generated content may be incorrect.">
            <a:extLst>
              <a:ext uri="{FF2B5EF4-FFF2-40B4-BE49-F238E27FC236}">
                <a16:creationId xmlns:a16="http://schemas.microsoft.com/office/drawing/2014/main" id="{47912F1D-BB8A-62FC-B397-D75FA5FD26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00" y="891810"/>
            <a:ext cx="3501386" cy="3462295"/>
          </a:xfrm>
          <a:prstGeom prst="rect">
            <a:avLst/>
          </a:prstGeom>
        </p:spPr>
      </p:pic>
      <p:pic>
        <p:nvPicPr>
          <p:cNvPr id="5" name="Picture 4" descr="A graph of blue dots&#10;&#10;AI-generated content may be incorrect.">
            <a:extLst>
              <a:ext uri="{FF2B5EF4-FFF2-40B4-BE49-F238E27FC236}">
                <a16:creationId xmlns:a16="http://schemas.microsoft.com/office/drawing/2014/main" id="{C6E9685F-F023-DD95-DD57-341EBBAAB1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086" y="891810"/>
            <a:ext cx="3438493" cy="34622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39DC0B-E1B6-82E3-F501-317784B4B3A2}"/>
              </a:ext>
            </a:extLst>
          </p:cNvPr>
          <p:cNvSpPr txBox="1"/>
          <p:nvPr/>
        </p:nvSpPr>
        <p:spPr>
          <a:xfrm>
            <a:off x="7314472" y="1140589"/>
            <a:ext cx="158072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Model tested on subset of metal lattices</a:t>
            </a:r>
          </a:p>
          <a:p>
            <a:endParaRPr lang="en-US" dirty="0"/>
          </a:p>
          <a:p>
            <a:r>
              <a:rPr lang="en-US" dirty="0"/>
              <a:t>Maxima most relevant to prediction of </a:t>
            </a:r>
            <a:r>
              <a:rPr lang="en-US" dirty="0" err="1"/>
              <a:t>superhydride</a:t>
            </a:r>
            <a:r>
              <a:rPr lang="en-US" dirty="0"/>
              <a:t> structures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3364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7B12A-05B8-D719-6326-A160E4C3C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pic>
        <p:nvPicPr>
          <p:cNvPr id="5" name="Picture 4" descr="A diagram of a diamond&#10;&#10;AI-generated content may be incorrect.">
            <a:extLst>
              <a:ext uri="{FF2B5EF4-FFF2-40B4-BE49-F238E27FC236}">
                <a16:creationId xmlns:a16="http://schemas.microsoft.com/office/drawing/2014/main" id="{7B3E5B70-0A69-B5C5-FCE1-DDF5284652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564" b="17246"/>
          <a:stretch>
            <a:fillRect/>
          </a:stretch>
        </p:blipFill>
        <p:spPr>
          <a:xfrm>
            <a:off x="4849204" y="3587410"/>
            <a:ext cx="3676332" cy="9138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2FF309-28D7-1CC9-9468-9268910D25B2}"/>
              </a:ext>
            </a:extLst>
          </p:cNvPr>
          <p:cNvSpPr txBox="1"/>
          <p:nvPr/>
        </p:nvSpPr>
        <p:spPr>
          <a:xfrm>
            <a:off x="321486" y="1279088"/>
            <a:ext cx="42481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3D image transformation</a:t>
            </a:r>
            <a:r>
              <a:rPr lang="en-US" dirty="0"/>
              <a:t> bypasses quantum mechanics calculations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SAD representations </a:t>
            </a:r>
            <a:r>
              <a:rPr lang="en-US" dirty="0"/>
              <a:t>are used to represent 3D crystals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Seitz-Invariance</a:t>
            </a:r>
            <a:r>
              <a:rPr lang="en-US" dirty="0"/>
              <a:t> guarantees predictions respect crystal symmetry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Physics-aware optimization</a:t>
            </a:r>
            <a:r>
              <a:rPr lang="en-US" dirty="0"/>
              <a:t> via Kendall loss automatically balances training objectives</a:t>
            </a:r>
            <a:endParaRPr 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2740C0-A0C2-5BB1-DB7C-595A7F21A813}"/>
              </a:ext>
            </a:extLst>
          </p:cNvPr>
          <p:cNvSpPr txBox="1"/>
          <p:nvPr/>
        </p:nvSpPr>
        <p:spPr>
          <a:xfrm>
            <a:off x="1285611" y="909756"/>
            <a:ext cx="2294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Novel Contributions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52E1B2-15A9-60DC-273A-F64D986049B9}"/>
              </a:ext>
            </a:extLst>
          </p:cNvPr>
          <p:cNvSpPr txBox="1"/>
          <p:nvPr/>
        </p:nvSpPr>
        <p:spPr>
          <a:xfrm>
            <a:off x="5644872" y="909756"/>
            <a:ext cx="1318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Next Steps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CFA71B-6740-67BA-B9EA-5A92C22FB5BB}"/>
              </a:ext>
            </a:extLst>
          </p:cNvPr>
          <p:cNvSpPr txBox="1"/>
          <p:nvPr/>
        </p:nvSpPr>
        <p:spPr>
          <a:xfrm>
            <a:off x="4556955" y="1279086"/>
            <a:ext cx="42481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Extend training set</a:t>
            </a:r>
            <a:r>
              <a:rPr lang="en-US" dirty="0"/>
              <a:t> beyond metals so the</a:t>
            </a:r>
            <a:r>
              <a:rPr lang="en-US" dirty="0">
                <a:ea typeface="Verdana" panose="020B0604030504040204" pitchFamily="34" charset="0"/>
                <a:cs typeface="Verdana" panose="020B0604030504040204" pitchFamily="34" charset="0"/>
              </a:rPr>
              <a:t> SAD→ELF operator supports more chemical space</a:t>
            </a:r>
            <a:endParaRPr lang="en-US" dirty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b="1" dirty="0">
                <a:ea typeface="Verdana" panose="020B0604030504040204" pitchFamily="34" charset="0"/>
                <a:cs typeface="Verdana" panose="020B0604030504040204" pitchFamily="34" charset="0"/>
              </a:rPr>
              <a:t>Generate compressed ELFs</a:t>
            </a:r>
            <a:r>
              <a:rPr lang="en-US" dirty="0">
                <a:ea typeface="Verdana" panose="020B0604030504040204" pitchFamily="34" charset="0"/>
                <a:cs typeface="Verdana" panose="020B0604030504040204" pitchFamily="34" charset="0"/>
              </a:rPr>
              <a:t> to train model on high‑pressure regimes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high-pressure model to rapidly evaluate metal lattice ELFs to </a:t>
            </a:r>
            <a:r>
              <a:rPr lang="en-US" b="1" dirty="0"/>
              <a:t>discover novel superconductors</a:t>
            </a:r>
          </a:p>
        </p:txBody>
      </p:sp>
    </p:spTree>
    <p:extLst>
      <p:ext uri="{BB962C8B-B14F-4D97-AF65-F5344CB8AC3E}">
        <p14:creationId xmlns:p14="http://schemas.microsoft.com/office/powerpoint/2010/main" val="10309609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C836F-0344-DBFA-FA5B-A3965E0E1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D040FA-0A20-FF65-6BE3-AA75603A70F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11700" y="885591"/>
            <a:ext cx="8520600" cy="34164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Team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A08434-9DFD-0EB9-9D7A-EF9EA74E1867}"/>
              </a:ext>
            </a:extLst>
          </p:cNvPr>
          <p:cNvSpPr txBox="1"/>
          <p:nvPr/>
        </p:nvSpPr>
        <p:spPr>
          <a:xfrm>
            <a:off x="311700" y="1178242"/>
            <a:ext cx="2967528" cy="1287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/>
              <a:t>Dr. Maosheng Miao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Dr. Abhiyan Pandit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Samantha Scott</a:t>
            </a:r>
          </a:p>
        </p:txBody>
      </p:sp>
      <p:pic>
        <p:nvPicPr>
          <p:cNvPr id="5" name="Picture 4" descr="A group of people standing in front of a poster&#10;&#10;AI-generated content may be incorrect.">
            <a:extLst>
              <a:ext uri="{FF2B5EF4-FFF2-40B4-BE49-F238E27FC236}">
                <a16:creationId xmlns:a16="http://schemas.microsoft.com/office/drawing/2014/main" id="{942A215E-8DF1-177C-08D3-B525B23B15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480" b="7745"/>
          <a:stretch/>
        </p:blipFill>
        <p:spPr>
          <a:xfrm>
            <a:off x="2498412" y="766633"/>
            <a:ext cx="4560599" cy="2361057"/>
          </a:xfrm>
          <a:prstGeom prst="rect">
            <a:avLst/>
          </a:prstGeom>
        </p:spPr>
      </p:pic>
      <p:pic>
        <p:nvPicPr>
          <p:cNvPr id="6" name="Picture 2" descr="Recorded Webinars on Funding Topics — Academic Research Funding Strategies,  LLC">
            <a:extLst>
              <a:ext uri="{FF2B5EF4-FFF2-40B4-BE49-F238E27FC236}">
                <a16:creationId xmlns:a16="http://schemas.microsoft.com/office/drawing/2014/main" id="{E6B40FB7-709E-CDB2-DA74-425E882D4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89" y="3321524"/>
            <a:ext cx="3590851" cy="101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United States Department of Defense - Wikipedia">
            <a:extLst>
              <a:ext uri="{FF2B5EF4-FFF2-40B4-BE49-F238E27FC236}">
                <a16:creationId xmlns:a16="http://schemas.microsoft.com/office/drawing/2014/main" id="{F1413CD4-30A9-CEB0-499D-A2039CF41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197" y="3253473"/>
            <a:ext cx="1167476" cy="116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E1E095-6DDA-3871-DF2C-A73A10D4B9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4192" y="3253473"/>
            <a:ext cx="1236725" cy="1220308"/>
          </a:xfrm>
          <a:prstGeom prst="rect">
            <a:avLst/>
          </a:prstGeom>
        </p:spPr>
      </p:pic>
      <p:pic>
        <p:nvPicPr>
          <p:cNvPr id="10" name="Picture 9" descr="A qr code with a dinosaur&#10;&#10;AI-generated content may be incorrect.">
            <a:extLst>
              <a:ext uri="{FF2B5EF4-FFF2-40B4-BE49-F238E27FC236}">
                <a16:creationId xmlns:a16="http://schemas.microsoft.com/office/drawing/2014/main" id="{EC2D78BB-1577-371C-EC1D-DCFCDB0ED9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6186" y="1518723"/>
            <a:ext cx="1608967" cy="1608967"/>
          </a:xfrm>
          <a:prstGeom prst="rect">
            <a:avLst/>
          </a:prstGeom>
        </p:spPr>
      </p:pic>
      <p:pic>
        <p:nvPicPr>
          <p:cNvPr id="12" name="Picture 11" descr="A black background with purple dots&#10;&#10;AI-generated content may be incorrect.">
            <a:extLst>
              <a:ext uri="{FF2B5EF4-FFF2-40B4-BE49-F238E27FC236}">
                <a16:creationId xmlns:a16="http://schemas.microsoft.com/office/drawing/2014/main" id="{4AB8FC21-87DB-B397-06D7-E82ADAB225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9938" y="1141850"/>
            <a:ext cx="1682362" cy="753746"/>
          </a:xfrm>
          <a:prstGeom prst="rect">
            <a:avLst/>
          </a:prstGeom>
        </p:spPr>
      </p:pic>
      <p:pic>
        <p:nvPicPr>
          <p:cNvPr id="14" name="Picture 13" descr="A colorful logo with letters&#10;&#10;AI-generated content may be incorrect.">
            <a:extLst>
              <a:ext uri="{FF2B5EF4-FFF2-40B4-BE49-F238E27FC236}">
                <a16:creationId xmlns:a16="http://schemas.microsoft.com/office/drawing/2014/main" id="{AE4F48E3-DE48-09A7-4880-EF10E6A49F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12530" y="3003523"/>
            <a:ext cx="1002079" cy="10020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A1686D0-3A2D-F053-DC1D-8AFBBE07B413}"/>
              </a:ext>
            </a:extLst>
          </p:cNvPr>
          <p:cNvSpPr txBox="1"/>
          <p:nvPr/>
        </p:nvSpPr>
        <p:spPr>
          <a:xfrm>
            <a:off x="7564794" y="574101"/>
            <a:ext cx="1391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Check out the paper!</a:t>
            </a:r>
          </a:p>
        </p:txBody>
      </p:sp>
    </p:spTree>
    <p:extLst>
      <p:ext uri="{BB962C8B-B14F-4D97-AF65-F5344CB8AC3E}">
        <p14:creationId xmlns:p14="http://schemas.microsoft.com/office/powerpoint/2010/main" val="2088729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311700" y="5633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What are superconductors?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" name="Screen Recording 2025-12-03 at 9.49.05 PM">
            <a:hlinkClick r:id="" action="ppaction://media"/>
            <a:extLst>
              <a:ext uri="{FF2B5EF4-FFF2-40B4-BE49-F238E27FC236}">
                <a16:creationId xmlns:a16="http://schemas.microsoft.com/office/drawing/2014/main" id="{4AF7035F-6834-622F-4FC5-86D872189C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95962" y="1172082"/>
            <a:ext cx="5466127" cy="24123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45A8B7-21A6-5918-A379-5CA61553ACCC}"/>
              </a:ext>
            </a:extLst>
          </p:cNvPr>
          <p:cNvSpPr txBox="1"/>
          <p:nvPr/>
        </p:nvSpPr>
        <p:spPr>
          <a:xfrm>
            <a:off x="1454542" y="715890"/>
            <a:ext cx="6234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Some materials can conduct electricity with </a:t>
            </a:r>
            <a:r>
              <a:rPr lang="en-US" b="1" dirty="0"/>
              <a:t>no resistance</a:t>
            </a:r>
            <a:r>
              <a:rPr lang="en-US" dirty="0"/>
              <a:t>!</a:t>
            </a:r>
          </a:p>
        </p:txBody>
      </p:sp>
      <p:pic>
        <p:nvPicPr>
          <p:cNvPr id="5" name="Picture 4" descr="A diagram of a graph&#10;&#10;AI-generated content may be incorrect.">
            <a:extLst>
              <a:ext uri="{FF2B5EF4-FFF2-40B4-BE49-F238E27FC236}">
                <a16:creationId xmlns:a16="http://schemas.microsoft.com/office/drawing/2014/main" id="{83AC9858-FFCB-B274-933B-84E3B512B9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564" y="1495248"/>
            <a:ext cx="2736561" cy="223001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1D7FB7F-3968-914F-FFFD-62BF7E961F80}"/>
              </a:ext>
            </a:extLst>
          </p:cNvPr>
          <p:cNvSpPr txBox="1"/>
          <p:nvPr/>
        </p:nvSpPr>
        <p:spPr>
          <a:xfrm>
            <a:off x="1406835" y="3760487"/>
            <a:ext cx="6330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Atom vibrations scatter electrons at high temperature, but help electrons pair and flow with no resistance at low temperature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311700" y="95553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Superconductors are not science-fiction!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" name="Picture 5" descr="A person holding a hand of a person lying on a ct scan machine&#10;&#10;AI-generated content may be incorrect.">
            <a:extLst>
              <a:ext uri="{FF2B5EF4-FFF2-40B4-BE49-F238E27FC236}">
                <a16:creationId xmlns:a16="http://schemas.microsoft.com/office/drawing/2014/main" id="{4FFDEE55-BA4E-9531-7908-9C5F3637C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895" y="2732113"/>
            <a:ext cx="2308382" cy="1371767"/>
          </a:xfrm>
          <a:prstGeom prst="rect">
            <a:avLst/>
          </a:prstGeom>
        </p:spPr>
      </p:pic>
      <p:pic>
        <p:nvPicPr>
          <p:cNvPr id="3" name="Picture 2" descr="A train with a window&#10;&#10;AI-generated content may be incorrect.">
            <a:extLst>
              <a:ext uri="{FF2B5EF4-FFF2-40B4-BE49-F238E27FC236}">
                <a16:creationId xmlns:a16="http://schemas.microsoft.com/office/drawing/2014/main" id="{AFCD72AC-3E23-FAFF-99E7-A3E785012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894" y="1452080"/>
            <a:ext cx="2308383" cy="1119670"/>
          </a:xfrm>
          <a:prstGeom prst="rect">
            <a:avLst/>
          </a:prstGeom>
        </p:spPr>
      </p:pic>
      <p:pic>
        <p:nvPicPr>
          <p:cNvPr id="18" name="Picture 17" descr="A long hallway with rows of computer servers&#10;&#10;AI-generated content may be incorrect.">
            <a:extLst>
              <a:ext uri="{FF2B5EF4-FFF2-40B4-BE49-F238E27FC236}">
                <a16:creationId xmlns:a16="http://schemas.microsoft.com/office/drawing/2014/main" id="{55C18E9D-5C80-8C06-2824-925F3A3265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8962" y="2732112"/>
            <a:ext cx="2432779" cy="1371767"/>
          </a:xfrm>
          <a:prstGeom prst="rect">
            <a:avLst/>
          </a:prstGeom>
        </p:spPr>
      </p:pic>
      <p:pic>
        <p:nvPicPr>
          <p:cNvPr id="16" name="Picture 15" descr="A group of power lines&#10;&#10;AI-generated content may be incorrect.">
            <a:extLst>
              <a:ext uri="{FF2B5EF4-FFF2-40B4-BE49-F238E27FC236}">
                <a16:creationId xmlns:a16="http://schemas.microsoft.com/office/drawing/2014/main" id="{AC4AB548-366F-CFF6-3AB9-39A4ED5FE4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4190" y="1397595"/>
            <a:ext cx="2082321" cy="1174155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ADBDD983-BDF8-9C20-45D2-71B1FF1F2419}"/>
              </a:ext>
            </a:extLst>
          </p:cNvPr>
          <p:cNvSpPr/>
          <p:nvPr/>
        </p:nvSpPr>
        <p:spPr>
          <a:xfrm>
            <a:off x="3063240" y="1988813"/>
            <a:ext cx="3270494" cy="1859287"/>
          </a:xfrm>
          <a:custGeom>
            <a:avLst/>
            <a:gdLst>
              <a:gd name="csX0" fmla="*/ 0 w 563880"/>
              <a:gd name="csY0" fmla="*/ 1318267 h 1333507"/>
              <a:gd name="csX1" fmla="*/ 266700 w 563880"/>
              <a:gd name="csY1" fmla="*/ 7 h 1333507"/>
              <a:gd name="csX2" fmla="*/ 563880 w 563880"/>
              <a:gd name="csY2" fmla="*/ 1333507 h 133350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563880" h="1333507">
                <a:moveTo>
                  <a:pt x="0" y="1318267"/>
                </a:moveTo>
                <a:cubicBezTo>
                  <a:pt x="86360" y="657867"/>
                  <a:pt x="172720" y="-2533"/>
                  <a:pt x="266700" y="7"/>
                </a:cubicBezTo>
                <a:cubicBezTo>
                  <a:pt x="360680" y="2547"/>
                  <a:pt x="518160" y="1109987"/>
                  <a:pt x="563880" y="1333507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67D143-DEE0-3CCC-3CD9-0BF65283546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48714"/>
          <a:stretch>
            <a:fillRect/>
          </a:stretch>
        </p:blipFill>
        <p:spPr>
          <a:xfrm>
            <a:off x="3424319" y="837759"/>
            <a:ext cx="1147681" cy="11196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DD08FF-CA9A-3F8B-17A1-4D4DD805749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9317" b="56742"/>
          <a:stretch>
            <a:fillRect/>
          </a:stretch>
        </p:blipFill>
        <p:spPr>
          <a:xfrm>
            <a:off x="4572000" y="978137"/>
            <a:ext cx="1553279" cy="663323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91E3551-A137-EC32-06BF-9F3022742AB0}"/>
              </a:ext>
            </a:extLst>
          </p:cNvPr>
          <p:cNvCxnSpPr/>
          <p:nvPr/>
        </p:nvCxnSpPr>
        <p:spPr>
          <a:xfrm>
            <a:off x="3284220" y="3710940"/>
            <a:ext cx="2766060" cy="0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diagram of a diamond sample&#10;&#10;AI-generated content may be incorrect.">
            <a:extLst>
              <a:ext uri="{FF2B5EF4-FFF2-40B4-BE49-F238E27FC236}">
                <a16:creationId xmlns:a16="http://schemas.microsoft.com/office/drawing/2014/main" id="{32B4ABED-BD03-6E77-8082-A0A046C7D3A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34" t="2692" r="65248" b="35315"/>
          <a:stretch>
            <a:fillRect/>
          </a:stretch>
        </p:blipFill>
        <p:spPr>
          <a:xfrm>
            <a:off x="4092765" y="2707745"/>
            <a:ext cx="949974" cy="97181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2173EAB-5530-362E-ABAC-5A66CE8653DE}"/>
              </a:ext>
            </a:extLst>
          </p:cNvPr>
          <p:cNvSpPr txBox="1"/>
          <p:nvPr/>
        </p:nvSpPr>
        <p:spPr>
          <a:xfrm>
            <a:off x="3786865" y="3734547"/>
            <a:ext cx="1641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High pressure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311700" y="670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Superhydrides seem promising…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" name="Picture 4" descr="A graph showing the number of chemical substances&#10;&#10;AI-generated content may be incorrect.">
            <a:extLst>
              <a:ext uri="{FF2B5EF4-FFF2-40B4-BE49-F238E27FC236}">
                <a16:creationId xmlns:a16="http://schemas.microsoft.com/office/drawing/2014/main" id="{043F9B8F-5FC6-F5F2-7DE8-13C13E234E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1959"/>
            <a:ext cx="6632635" cy="397958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C7171A78-8761-4BD1-D53D-5B76C840EE79}"/>
              </a:ext>
            </a:extLst>
          </p:cNvPr>
          <p:cNvSpPr/>
          <p:nvPr/>
        </p:nvSpPr>
        <p:spPr>
          <a:xfrm>
            <a:off x="4572000" y="787879"/>
            <a:ext cx="822385" cy="82378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lose-up of a structure&#10;&#10;AI-generated content may be incorrect.">
            <a:extLst>
              <a:ext uri="{FF2B5EF4-FFF2-40B4-BE49-F238E27FC236}">
                <a16:creationId xmlns:a16="http://schemas.microsoft.com/office/drawing/2014/main" id="{B5CDDED2-1E55-215D-226D-EE77812110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" t="4573" r="36112" b="5514"/>
          <a:stretch>
            <a:fillRect/>
          </a:stretch>
        </p:blipFill>
        <p:spPr>
          <a:xfrm>
            <a:off x="6756203" y="639750"/>
            <a:ext cx="1727044" cy="1577462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D974CF9-88DD-956D-404C-166AF2BC95AA}"/>
              </a:ext>
            </a:extLst>
          </p:cNvPr>
          <p:cNvCxnSpPr>
            <a:stCxn id="9" idx="6"/>
            <a:endCxn id="13" idx="1"/>
          </p:cNvCxnSpPr>
          <p:nvPr/>
        </p:nvCxnSpPr>
        <p:spPr>
          <a:xfrm>
            <a:off x="5394385" y="1199769"/>
            <a:ext cx="1361818" cy="228712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DBFC922-6BBB-EC3C-DC0E-55474E824FA3}"/>
              </a:ext>
            </a:extLst>
          </p:cNvPr>
          <p:cNvSpPr txBox="1"/>
          <p:nvPr/>
        </p:nvSpPr>
        <p:spPr>
          <a:xfrm>
            <a:off x="6324601" y="2343293"/>
            <a:ext cx="29817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a typeface="Verdana" panose="020B0604030504040204" pitchFamily="34" charset="0"/>
                <a:cs typeface="Verdana" panose="020B0604030504040204" pitchFamily="34" charset="0"/>
              </a:rPr>
              <a:t>High-pressure chemistry unveils unique material structures leading to discoveries like unusual stoichiometries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CBB19-BA73-28E1-E336-84C8DD4EA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ELF predicts superhydride formation </a:t>
            </a:r>
          </a:p>
        </p:txBody>
      </p:sp>
      <p:pic>
        <p:nvPicPr>
          <p:cNvPr id="4" name="Picture 3" descr="A black numbers and a white background&#10;&#10;AI-generated content may be incorrect.">
            <a:extLst>
              <a:ext uri="{FF2B5EF4-FFF2-40B4-BE49-F238E27FC236}">
                <a16:creationId xmlns:a16="http://schemas.microsoft.com/office/drawing/2014/main" id="{14E6AB28-9B47-1DA7-108B-122F1AFF9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86" y="1996460"/>
            <a:ext cx="2197076" cy="642894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45170682-8F9B-1DA2-0D98-630C3B100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216" y="862615"/>
            <a:ext cx="4280998" cy="328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8EE567-21FB-1E0D-4E18-13A6F13BDFB2}"/>
              </a:ext>
            </a:extLst>
          </p:cNvPr>
          <p:cNvSpPr txBox="1"/>
          <p:nvPr/>
        </p:nvSpPr>
        <p:spPr>
          <a:xfrm>
            <a:off x="311700" y="931194"/>
            <a:ext cx="40745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Electron localization function (ELF) compares local kinetic energy density to a homogeneous gas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High value = localized electrons </a:t>
            </a:r>
          </a:p>
          <a:p>
            <a:r>
              <a:rPr lang="en-US" dirty="0"/>
              <a:t>Low value = delocalization</a:t>
            </a:r>
          </a:p>
          <a:p>
            <a:endParaRPr lang="en-US" dirty="0"/>
          </a:p>
          <a:p>
            <a:r>
              <a:rPr lang="en-US" b="1" dirty="0"/>
              <a:t>Hydrogen atoms assemble in interstitial sites with high localization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4CFE25-04AD-2A6A-E04F-4BA6CF3F72C1}"/>
              </a:ext>
            </a:extLst>
          </p:cNvPr>
          <p:cNvSpPr txBox="1"/>
          <p:nvPr/>
        </p:nvSpPr>
        <p:spPr>
          <a:xfrm>
            <a:off x="4637664" y="4143726"/>
            <a:ext cx="34101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Sun &amp; Miao, </a:t>
            </a:r>
            <a:r>
              <a:rPr lang="en-US" sz="1600" i="1" dirty="0"/>
              <a:t>Chem</a:t>
            </a:r>
            <a:r>
              <a:rPr lang="en-US" sz="1600" dirty="0"/>
              <a:t> </a:t>
            </a:r>
            <a:r>
              <a:rPr lang="en-US" sz="1600" b="1" dirty="0"/>
              <a:t>2023</a:t>
            </a:r>
            <a:r>
              <a:rPr lang="en-US" sz="1600" dirty="0"/>
              <a:t>, </a:t>
            </a:r>
            <a:r>
              <a:rPr lang="en-US" sz="1600" i="1" dirty="0"/>
              <a:t>9</a:t>
            </a:r>
            <a:r>
              <a:rPr lang="en-US" sz="1600" dirty="0"/>
              <a:t>, 443–459.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6C4E952-8A67-9CDA-A6E1-8F3AE3EDCF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3332" y="691728"/>
            <a:ext cx="381000" cy="381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712732-2290-17DC-74A6-BB55463CBB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8978" y="1883783"/>
            <a:ext cx="225354" cy="22535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C6B6E0A-ADD9-0C84-6624-BF5D40BEE4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0850" y="3002971"/>
            <a:ext cx="225354" cy="22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759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33C3A-C65C-78B0-46C9-14863A4AC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ELF can be expensive to calculate</a:t>
            </a:r>
          </a:p>
        </p:txBody>
      </p:sp>
      <p:sp>
        <p:nvSpPr>
          <p:cNvPr id="4" name="Google Shape;73;p16">
            <a:extLst>
              <a:ext uri="{FF2B5EF4-FFF2-40B4-BE49-F238E27FC236}">
                <a16:creationId xmlns:a16="http://schemas.microsoft.com/office/drawing/2014/main" id="{BACABB04-4040-8705-F157-441EA13220FC}"/>
              </a:ext>
            </a:extLst>
          </p:cNvPr>
          <p:cNvSpPr txBox="1">
            <a:spLocks/>
          </p:cNvSpPr>
          <p:nvPr/>
        </p:nvSpPr>
        <p:spPr>
          <a:xfrm>
            <a:off x="1077751" y="800752"/>
            <a:ext cx="1988830" cy="42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000000"/>
                </a:solidFill>
              </a:rPr>
              <a:t>First Principles (QM)</a:t>
            </a:r>
          </a:p>
        </p:txBody>
      </p:sp>
      <p:pic>
        <p:nvPicPr>
          <p:cNvPr id="5" name="Google Shape;75;p16">
            <a:extLst>
              <a:ext uri="{FF2B5EF4-FFF2-40B4-BE49-F238E27FC236}">
                <a16:creationId xmlns:a16="http://schemas.microsoft.com/office/drawing/2014/main" id="{AF5F9227-A6B1-2424-3B2F-6582C0082A4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2484" b="29824"/>
          <a:stretch/>
        </p:blipFill>
        <p:spPr>
          <a:xfrm>
            <a:off x="801467" y="1187533"/>
            <a:ext cx="2541400" cy="151305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8B6AFE-FEBB-D6FC-AADF-5AA61AB5EE5F}"/>
                  </a:ext>
                </a:extLst>
              </p:cNvPr>
              <p:cNvSpPr txBox="1"/>
              <p:nvPr/>
            </p:nvSpPr>
            <p:spPr>
              <a:xfrm>
                <a:off x="1025213" y="2700583"/>
                <a:ext cx="2093907" cy="5556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15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uncPr>
                        <m:fName>
                          <m:r>
                            <a:rPr kumimoji="0" lang="en-US" sz="15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−</m:t>
                          </m:r>
                        </m:fName>
                        <m:e>
                          <m:f>
                            <m:fPr>
                              <m:ctrlPr>
                                <a:rPr kumimoji="0" lang="en-US" sz="15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0" lang="en-US" sz="15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15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Arial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kumimoji="0" lang="en-US" sz="15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kumimoji="0" lang="en-US" sz="15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2</m:t>
                              </m:r>
                              <m:r>
                                <a:rPr kumimoji="0" lang="en-US" sz="15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𝑚</m:t>
                              </m:r>
                            </m:den>
                          </m:f>
                        </m:e>
                      </m:func>
                      <m:sSup>
                        <m:sSupPr>
                          <m:ctrlPr>
                            <a:rPr kumimoji="0" lang="en-US" sz="15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15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∇</m:t>
                          </m:r>
                        </m:e>
                        <m:sup>
                          <m:r>
                            <a:rPr kumimoji="0" lang="en-US" sz="15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kumimoji="0" lang="el-GR" sz="15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Ψ</m:t>
                      </m:r>
                      <m:r>
                        <a:rPr kumimoji="0" lang="en-US" sz="15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+</m:t>
                      </m:r>
                      <m:r>
                        <a:rPr kumimoji="0" lang="en-US" sz="15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𝑉</m:t>
                      </m:r>
                      <m:r>
                        <m:rPr>
                          <m:sty m:val="p"/>
                        </m:rPr>
                        <a:rPr kumimoji="0" lang="el-GR" sz="15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Ψ</m:t>
                      </m:r>
                      <m:r>
                        <a:rPr kumimoji="0" lang="en-US" sz="15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kumimoji="0" lang="en-US" sz="15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𝐸</m:t>
                      </m:r>
                      <m:r>
                        <m:rPr>
                          <m:sty m:val="p"/>
                        </m:rPr>
                        <a:rPr kumimoji="0" lang="el-GR" sz="15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Ψ</m:t>
                      </m:r>
                    </m:oMath>
                  </m:oMathPara>
                </a14:m>
                <a:endPara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8B6AFE-FEBB-D6FC-AADF-5AA61AB5EE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213" y="2700583"/>
                <a:ext cx="2093907" cy="555601"/>
              </a:xfrm>
              <a:prstGeom prst="rect">
                <a:avLst/>
              </a:prstGeom>
              <a:blipFill>
                <a:blip r:embed="rId3"/>
                <a:stretch>
                  <a:fillRect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922C25F-B909-065E-A8A2-D889B9C4DCB1}"/>
              </a:ext>
            </a:extLst>
          </p:cNvPr>
          <p:cNvSpPr txBox="1"/>
          <p:nvPr/>
        </p:nvSpPr>
        <p:spPr>
          <a:xfrm>
            <a:off x="595487" y="3256184"/>
            <a:ext cx="29533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time required to run a quantum mechanics-based calculation scales cubically with electron count (N)</a:t>
            </a:r>
          </a:p>
        </p:txBody>
      </p:sp>
      <p:sp>
        <p:nvSpPr>
          <p:cNvPr id="9" name="Google Shape;73;p16">
            <a:extLst>
              <a:ext uri="{FF2B5EF4-FFF2-40B4-BE49-F238E27FC236}">
                <a16:creationId xmlns:a16="http://schemas.microsoft.com/office/drawing/2014/main" id="{5965B2DA-06EB-2235-230E-6221FD301D38}"/>
              </a:ext>
            </a:extLst>
          </p:cNvPr>
          <p:cNvSpPr txBox="1">
            <a:spLocks/>
          </p:cNvSpPr>
          <p:nvPr/>
        </p:nvSpPr>
        <p:spPr>
          <a:xfrm>
            <a:off x="5253525" y="771266"/>
            <a:ext cx="2250753" cy="42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000000"/>
                </a:solidFill>
              </a:rPr>
              <a:t>Machine Learning (ML)</a:t>
            </a:r>
          </a:p>
        </p:txBody>
      </p:sp>
      <p:pic>
        <p:nvPicPr>
          <p:cNvPr id="11" name="Picture 10" descr="A diagram of a diagram of a layer&#10;&#10;AI-generated content may be incorrect.">
            <a:extLst>
              <a:ext uri="{FF2B5EF4-FFF2-40B4-BE49-F238E27FC236}">
                <a16:creationId xmlns:a16="http://schemas.microsoft.com/office/drawing/2014/main" id="{B92C7719-473C-B656-25E7-6EFF1639CF6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8424"/>
          <a:stretch>
            <a:fillRect/>
          </a:stretch>
        </p:blipFill>
        <p:spPr>
          <a:xfrm>
            <a:off x="3772593" y="1301813"/>
            <a:ext cx="5111094" cy="13987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35FEFC6-B6F5-E186-FD2C-EF210FC03CED}"/>
              </a:ext>
            </a:extLst>
          </p:cNvPr>
          <p:cNvSpPr txBox="1"/>
          <p:nvPr/>
        </p:nvSpPr>
        <p:spPr>
          <a:xfrm>
            <a:off x="4032143" y="2978383"/>
            <a:ext cx="46935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Solution: We can </a:t>
            </a:r>
            <a:r>
              <a:rPr lang="en-US" b="1" dirty="0"/>
              <a:t>treat the ELF as a 3D image</a:t>
            </a:r>
            <a:r>
              <a:rPr lang="en-US" dirty="0"/>
              <a:t> and train a model to predict it directly</a:t>
            </a:r>
          </a:p>
          <a:p>
            <a:endParaRPr lang="en-US" dirty="0"/>
          </a:p>
          <a:p>
            <a:r>
              <a:rPr lang="en-US" dirty="0"/>
              <a:t>Problem: How do we represent our structure?</a:t>
            </a:r>
          </a:p>
        </p:txBody>
      </p:sp>
    </p:spTree>
    <p:extLst>
      <p:ext uri="{BB962C8B-B14F-4D97-AF65-F5344CB8AC3E}">
        <p14:creationId xmlns:p14="http://schemas.microsoft.com/office/powerpoint/2010/main" val="1326222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8DF26-6C00-6950-BAFE-F4F9F3E4C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Crystal structure representation</a:t>
            </a:r>
          </a:p>
        </p:txBody>
      </p:sp>
      <p:pic>
        <p:nvPicPr>
          <p:cNvPr id="5" name="Picture 4" descr="A diagram of a sad and a sad expression&#10;&#10;AI-generated content may be incorrect.">
            <a:extLst>
              <a:ext uri="{FF2B5EF4-FFF2-40B4-BE49-F238E27FC236}">
                <a16:creationId xmlns:a16="http://schemas.microsoft.com/office/drawing/2014/main" id="{3C7B3EA1-AD08-6E9B-70B8-A559C205D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00" y="766633"/>
            <a:ext cx="8520600" cy="22227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23A62A-3B53-D043-580F-8CC0D2B88948}"/>
              </a:ext>
            </a:extLst>
          </p:cNvPr>
          <p:cNvSpPr txBox="1"/>
          <p:nvPr/>
        </p:nvSpPr>
        <p:spPr>
          <a:xfrm>
            <a:off x="311700" y="3162045"/>
            <a:ext cx="83838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SAD is the electron density obtained by freezing atomic charge density at each atom center without allowing their electron clouds to hybridize or relax into bonded states</a:t>
            </a:r>
          </a:p>
          <a:p>
            <a:endParaRPr lang="en-US" sz="1600" dirty="0"/>
          </a:p>
          <a:p>
            <a:r>
              <a:rPr lang="en-US" sz="1600" dirty="0"/>
              <a:t>Since the SAD and ELF have the same grid size, the </a:t>
            </a:r>
            <a:r>
              <a:rPr lang="en-US" sz="1600" b="1" dirty="0"/>
              <a:t>problem is now an image transformation</a:t>
            </a:r>
          </a:p>
        </p:txBody>
      </p:sp>
    </p:spTree>
    <p:extLst>
      <p:ext uri="{BB962C8B-B14F-4D97-AF65-F5344CB8AC3E}">
        <p14:creationId xmlns:p14="http://schemas.microsoft.com/office/powerpoint/2010/main" val="489955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05DE0-C340-43BC-B852-313FAB061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the model Seitz-Invariant</a:t>
            </a:r>
          </a:p>
        </p:txBody>
      </p:sp>
      <p:pic>
        <p:nvPicPr>
          <p:cNvPr id="5" name="Picture 4" descr="A white rectangular sign with black text&#10;&#10;AI-generated content may be incorrect.">
            <a:extLst>
              <a:ext uri="{FF2B5EF4-FFF2-40B4-BE49-F238E27FC236}">
                <a16:creationId xmlns:a16="http://schemas.microsoft.com/office/drawing/2014/main" id="{BFF7DA6E-1A1F-8AD3-6564-34C149181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11" y="773171"/>
            <a:ext cx="8719377" cy="21322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E30AC3-EE62-F98E-FBFB-ED2406011F40}"/>
              </a:ext>
            </a:extLst>
          </p:cNvPr>
          <p:cNvSpPr txBox="1"/>
          <p:nvPr/>
        </p:nvSpPr>
        <p:spPr>
          <a:xfrm>
            <a:off x="311700" y="2911957"/>
            <a:ext cx="8520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Seitz symmetry – Standard notation system for describing the symmetry operations of crystal structures in 3D space groups</a:t>
            </a:r>
          </a:p>
          <a:p>
            <a:endParaRPr lang="en-US" dirty="0"/>
          </a:p>
          <a:p>
            <a:r>
              <a:rPr lang="en-US" dirty="0"/>
              <a:t>Invariance – Property that guarantees the model makes the same prediction even if the crystal structure is rotated or translated according to its symmetry group</a:t>
            </a:r>
          </a:p>
        </p:txBody>
      </p:sp>
    </p:spTree>
    <p:extLst>
      <p:ext uri="{BB962C8B-B14F-4D97-AF65-F5344CB8AC3E}">
        <p14:creationId xmlns:p14="http://schemas.microsoft.com/office/powerpoint/2010/main" val="4223545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0FE61-208E-F8A1-218D-498D5494B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 for a symmetry-aware image transform</a:t>
            </a:r>
          </a:p>
        </p:txBody>
      </p:sp>
      <p:pic>
        <p:nvPicPr>
          <p:cNvPr id="5" name="Picture 4" descr="A diagram of a graph&#10;&#10;AI-generated content may be incorrect.">
            <a:extLst>
              <a:ext uri="{FF2B5EF4-FFF2-40B4-BE49-F238E27FC236}">
                <a16:creationId xmlns:a16="http://schemas.microsoft.com/office/drawing/2014/main" id="{D9BA1308-40D1-D457-E99A-4D3CD6889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36" y="2052453"/>
            <a:ext cx="7772400" cy="2383298"/>
          </a:xfrm>
          <a:prstGeom prst="rect">
            <a:avLst/>
          </a:prstGeom>
        </p:spPr>
      </p:pic>
      <p:pic>
        <p:nvPicPr>
          <p:cNvPr id="7" name="Picture 6" descr="A grey cube with a black outline&#10;&#10;AI-generated content may be incorrect.">
            <a:extLst>
              <a:ext uri="{FF2B5EF4-FFF2-40B4-BE49-F238E27FC236}">
                <a16:creationId xmlns:a16="http://schemas.microsoft.com/office/drawing/2014/main" id="{DF9F98F6-FCDB-F7E5-9C7A-F82FAB7D6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3" y="2668207"/>
            <a:ext cx="1087043" cy="11400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AFF25E-148B-7CA7-100A-88E79FAAD7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235" y="3151783"/>
            <a:ext cx="69021" cy="571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33F119-7A54-14F0-2F99-4D28C261EF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6774" y="1770777"/>
            <a:ext cx="787611" cy="571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AC25E6-A995-2DB9-CA2B-D9250E06CD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5505" y="3528387"/>
            <a:ext cx="538495" cy="7927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24B47D-E9CB-EAE9-E980-FFA1CFC58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5538" y="3723283"/>
            <a:ext cx="1361385" cy="7927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4C1212-62BD-9FED-2E82-9DA5E47438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035" y="3819999"/>
            <a:ext cx="393700" cy="209550"/>
          </a:xfrm>
          <a:prstGeom prst="rect">
            <a:avLst/>
          </a:prstGeom>
        </p:spPr>
      </p:pic>
      <p:pic>
        <p:nvPicPr>
          <p:cNvPr id="16" name="Picture 15" descr="A blue rectangular object with black text&#10;&#10;AI-generated content may be incorrect.">
            <a:extLst>
              <a:ext uri="{FF2B5EF4-FFF2-40B4-BE49-F238E27FC236}">
                <a16:creationId xmlns:a16="http://schemas.microsoft.com/office/drawing/2014/main" id="{3A30188D-1646-32AB-46F3-574FC46593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597" y="1591465"/>
            <a:ext cx="1073638" cy="9242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6301622-29A0-CE22-1EB0-822D4B64E9A0}"/>
              </a:ext>
            </a:extLst>
          </p:cNvPr>
          <p:cNvSpPr txBox="1"/>
          <p:nvPr/>
        </p:nvSpPr>
        <p:spPr>
          <a:xfrm>
            <a:off x="742441" y="2464423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DD083A1-F4A8-5A29-C267-244E23E28C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5074" y="1591465"/>
            <a:ext cx="3416300" cy="482600"/>
          </a:xfrm>
          <a:prstGeom prst="rect">
            <a:avLst/>
          </a:prstGeom>
        </p:spPr>
      </p:pic>
      <p:pic>
        <p:nvPicPr>
          <p:cNvPr id="27" name="Picture 26" descr="A diagram of a diagram of a layer&#10;&#10;AI-generated content may be incorrect.">
            <a:extLst>
              <a:ext uri="{FF2B5EF4-FFF2-40B4-BE49-F238E27FC236}">
                <a16:creationId xmlns:a16="http://schemas.microsoft.com/office/drawing/2014/main" id="{908151F0-27BB-9B3A-7E28-579CA2DD1F3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28424"/>
          <a:stretch>
            <a:fillRect/>
          </a:stretch>
        </p:blipFill>
        <p:spPr>
          <a:xfrm>
            <a:off x="2194027" y="906668"/>
            <a:ext cx="4138394" cy="1132568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A11040F-091D-DBB3-0EA9-097C83838C8B}"/>
              </a:ext>
            </a:extLst>
          </p:cNvPr>
          <p:cNvCxnSpPr/>
          <p:nvPr/>
        </p:nvCxnSpPr>
        <p:spPr>
          <a:xfrm flipV="1">
            <a:off x="1420712" y="1580659"/>
            <a:ext cx="645838" cy="24130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87DC595-47D9-5912-FB7E-1E905B8F9028}"/>
              </a:ext>
            </a:extLst>
          </p:cNvPr>
          <p:cNvCxnSpPr>
            <a:cxnSpLocks/>
          </p:cNvCxnSpPr>
          <p:nvPr/>
        </p:nvCxnSpPr>
        <p:spPr>
          <a:xfrm>
            <a:off x="6575118" y="1472952"/>
            <a:ext cx="1275646" cy="795119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78938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769</TotalTime>
  <Words>452</Words>
  <Application>Microsoft Macintosh PowerPoint</Application>
  <PresentationFormat>On-screen Show (16:9)</PresentationFormat>
  <Paragraphs>63</Paragraphs>
  <Slides>13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Aptos</vt:lpstr>
      <vt:lpstr>Aptos Display</vt:lpstr>
      <vt:lpstr>Arial</vt:lpstr>
      <vt:lpstr>Cambria Math</vt:lpstr>
      <vt:lpstr>Verdana</vt:lpstr>
      <vt:lpstr>Office Theme</vt:lpstr>
      <vt:lpstr>Seitz-Invariant Prediction of Electron Localization Functions from Superposed Atomic Densities via a 3D-Convolutional Network </vt:lpstr>
      <vt:lpstr>What are superconductors?</vt:lpstr>
      <vt:lpstr>Superconductors are not science-fiction!</vt:lpstr>
      <vt:lpstr>Superhydrides seem promising…</vt:lpstr>
      <vt:lpstr>The ELF predicts superhydride formation </vt:lpstr>
      <vt:lpstr>The ELF can be expensive to calculate</vt:lpstr>
      <vt:lpstr>Crystal structure representation</vt:lpstr>
      <vt:lpstr>Making the model Seitz-Invariant</vt:lpstr>
      <vt:lpstr>Architecture for a symmetry-aware image transform</vt:lpstr>
      <vt:lpstr>Physics-aware loss function</vt:lpstr>
      <vt:lpstr>Successful ELF Prediction</vt:lpstr>
      <vt:lpstr>Conclusion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Ellis, Austin</cp:lastModifiedBy>
  <cp:revision>14</cp:revision>
  <dcterms:modified xsi:type="dcterms:W3CDTF">2025-12-05T04:05:51Z</dcterms:modified>
</cp:coreProperties>
</file>