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6"/>
  </p:notesMasterIdLst>
  <p:sldIdLst>
    <p:sldId id="330" r:id="rId2"/>
    <p:sldId id="329" r:id="rId3"/>
    <p:sldId id="318" r:id="rId4"/>
    <p:sldId id="278" r:id="rId5"/>
    <p:sldId id="369" r:id="rId6"/>
    <p:sldId id="365" r:id="rId7"/>
    <p:sldId id="336" r:id="rId8"/>
    <p:sldId id="316" r:id="rId9"/>
    <p:sldId id="337" r:id="rId10"/>
    <p:sldId id="309" r:id="rId11"/>
    <p:sldId id="356" r:id="rId12"/>
    <p:sldId id="325" r:id="rId13"/>
    <p:sldId id="321" r:id="rId14"/>
    <p:sldId id="326" r:id="rId15"/>
    <p:sldId id="335" r:id="rId16"/>
    <p:sldId id="256" r:id="rId17"/>
    <p:sldId id="257" r:id="rId18"/>
    <p:sldId id="258" r:id="rId19"/>
    <p:sldId id="328" r:id="rId20"/>
    <p:sldId id="327" r:id="rId21"/>
    <p:sldId id="261" r:id="rId22"/>
    <p:sldId id="314" r:id="rId23"/>
    <p:sldId id="340" r:id="rId24"/>
    <p:sldId id="350" r:id="rId25"/>
    <p:sldId id="315" r:id="rId26"/>
    <p:sldId id="262" r:id="rId27"/>
    <p:sldId id="347" r:id="rId28"/>
    <p:sldId id="359" r:id="rId29"/>
    <p:sldId id="265" r:id="rId30"/>
    <p:sldId id="319" r:id="rId31"/>
    <p:sldId id="324" r:id="rId32"/>
    <p:sldId id="349" r:id="rId33"/>
    <p:sldId id="269" r:id="rId34"/>
    <p:sldId id="341" r:id="rId35"/>
    <p:sldId id="342" r:id="rId36"/>
    <p:sldId id="343" r:id="rId37"/>
    <p:sldId id="344" r:id="rId38"/>
    <p:sldId id="358" r:id="rId39"/>
    <p:sldId id="332" r:id="rId40"/>
    <p:sldId id="333" r:id="rId41"/>
    <p:sldId id="362" r:id="rId42"/>
    <p:sldId id="360" r:id="rId43"/>
    <p:sldId id="346" r:id="rId44"/>
    <p:sldId id="354" r:id="rId45"/>
    <p:sldId id="364" r:id="rId46"/>
    <p:sldId id="366" r:id="rId47"/>
    <p:sldId id="367" r:id="rId48"/>
    <p:sldId id="368" r:id="rId49"/>
    <p:sldId id="370" r:id="rId50"/>
    <p:sldId id="371" r:id="rId51"/>
    <p:sldId id="372" r:id="rId52"/>
    <p:sldId id="373" r:id="rId53"/>
    <p:sldId id="361" r:id="rId54"/>
    <p:sldId id="259" r:id="rId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DAA"/>
    <a:srgbClr val="DF0089"/>
    <a:srgbClr val="890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44"/>
    <p:restoredTop sz="93628"/>
  </p:normalViewPr>
  <p:slideViewPr>
    <p:cSldViewPr snapToGrid="0">
      <p:cViewPr varScale="1">
        <p:scale>
          <a:sx n="251" d="100"/>
          <a:sy n="251" d="100"/>
        </p:scale>
        <p:origin x="53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4DB-1E46-9FBD-40B48FBAA1A5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DB-1E46-9FBD-40B48FBAA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DF-9E44-8A19-BCEA72E315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DF-9E44-8A19-BCEA72E3156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DB-1E46-9FBD-40B48FBAA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04-DA45-8A11-88F6A240BFD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04-DA45-8A11-88F6A240BF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704-DA45-8A11-88F6A240BFD4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04-DA45-8A11-88F6A240BFD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04-DA45-8A11-88F6A240B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FA3-0645-BDBD-ED6C92B729A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FA3-0645-BDBD-ED6C92B729A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A3-0645-BDBD-ED6C92B729A6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A3-0645-BDBD-ED6C92B729A6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A3-0645-BDBD-ED6C92B729A6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3-0645-BDBD-ED6C92B72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81-CA40-A106-29D68421CA5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81-CA40-A106-29D68421CA54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481-CA40-A106-29D68421CA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00-F746-8016-70D70344A20E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81-CA40-A106-29D68421C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021-A247-9BA7-891AF06BAFB3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1-A247-9BA7-891AF06BAFB3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1-A247-9BA7-891AF06BAF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25-3B49-B3DB-0B85ECDBD124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3.33</c:v>
                </c:pt>
                <c:pt idx="1">
                  <c:v>3.33</c:v>
                </c:pt>
                <c:pt idx="2">
                  <c:v>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21-A247-9BA7-891AF06BA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35-374D-9E0C-74E2204140A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35-374D-9E0C-74E2204140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F35-374D-9E0C-74E2204140A5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35-374D-9E0C-74E2204140A5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F35-374D-9E0C-74E2204140A5}"/>
              </c:ext>
            </c:extLst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5-374D-9E0C-74E220414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44F-B547-A083-66001AC1A5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4F-B547-A083-66001AC1A5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62-1F43-9906-AD880FFAB4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62-1F43-9906-AD880FFAB4E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F-B547-A083-66001AC1A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78-7841-A58E-FD1D04D5EB1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78-7841-A58E-FD1D04D5EB1E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78-7841-A58E-FD1D04D5EB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B3-F342-8D18-81C4CCAB47A0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78-7841-A58E-FD1D04D5E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>
                  <a:shade val="1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72-1542-8E58-2652D460D19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76-594C-B970-49FEEB3F68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72-1542-8E58-2652D460D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72-1542-8E58-2652D460D19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76-594C-B970-49FEEB3F6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0B-404C-842D-45BABC6430D4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0B-404C-842D-45BABC6430D4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0B-404C-842D-45BABC6430D4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B-404C-842D-45BABC643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075-1B4F-B040-9E2F3677E5E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75-1B4F-B040-9E2F3677E5E3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075-1B4F-B040-9E2F3677E5E3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75-1B4F-B040-9E2F3677E5E3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75-1B4F-B040-9E2F3677E5E3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5-1B4F-B040-9E2F3677E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BE9-CC48-A2B3-A265445E91D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BE9-CC48-A2B3-A265445E91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E9-CC48-A2B3-A265445E91DB}"/>
              </c:ext>
            </c:extLst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BE9-CC48-A2B3-A265445E91DB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E9-CC48-A2B3-A265445E91D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accent1">
                    <a:shade val="1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E9-CC48-A2B3-A265445E91D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6E7-C741-9A36-B8547125F194}"/>
              </c:ext>
            </c:extLst>
          </c:dPt>
          <c:cat>
            <c:strRef>
              <c:f>Sheet1!$A$2:$A$8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</c:v>
                </c:pt>
                <c:pt idx="5">
                  <c:v>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E9-CC48-A2B3-A265445E9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DECEB9-7CAC-0445-B875-86FD15926EBE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93F5FD-ED28-1148-8316-1203274BCFC0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1400" dirty="0"/>
            <a:t>Artificial Intelligence</a:t>
          </a:r>
        </a:p>
      </dgm:t>
    </dgm:pt>
    <dgm:pt modelId="{B9A2DE5D-620A-3944-8009-444E8BEBC038}" type="parTrans" cxnId="{7036956F-C6C1-5541-A764-A35BFE9390C9}">
      <dgm:prSet/>
      <dgm:spPr/>
      <dgm:t>
        <a:bodyPr/>
        <a:lstStyle/>
        <a:p>
          <a:endParaRPr lang="en-US"/>
        </a:p>
      </dgm:t>
    </dgm:pt>
    <dgm:pt modelId="{E309357B-364E-EC4C-9B30-BE350190C80C}" type="sibTrans" cxnId="{7036956F-C6C1-5541-A764-A35BFE9390C9}">
      <dgm:prSet/>
      <dgm:spPr/>
      <dgm:t>
        <a:bodyPr/>
        <a:lstStyle/>
        <a:p>
          <a:endParaRPr lang="en-US"/>
        </a:p>
      </dgm:t>
    </dgm:pt>
    <dgm:pt modelId="{B79B2AD9-E555-FA4A-9639-4540C4BC77BB}">
      <dgm:prSet phldrT="[Text]" custT="1"/>
      <dgm:spPr>
        <a:solidFill>
          <a:srgbClr val="92D050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/>
            <a:t>Machine Learning</a:t>
          </a:r>
        </a:p>
      </dgm:t>
    </dgm:pt>
    <dgm:pt modelId="{1B416076-E29E-6B48-9FFB-9572D8FDD296}" type="parTrans" cxnId="{62761370-6845-4841-9C7B-C39240CD340E}">
      <dgm:prSet/>
      <dgm:spPr/>
      <dgm:t>
        <a:bodyPr/>
        <a:lstStyle/>
        <a:p>
          <a:endParaRPr lang="en-US"/>
        </a:p>
      </dgm:t>
    </dgm:pt>
    <dgm:pt modelId="{3B2AF1E1-F5A5-3A4A-8BED-5A21D470DD82}" type="sibTrans" cxnId="{62761370-6845-4841-9C7B-C39240CD340E}">
      <dgm:prSet/>
      <dgm:spPr/>
      <dgm:t>
        <a:bodyPr/>
        <a:lstStyle/>
        <a:p>
          <a:endParaRPr lang="en-US"/>
        </a:p>
      </dgm:t>
    </dgm:pt>
    <dgm:pt modelId="{C64F22A7-A659-1747-BD9F-41C619475909}">
      <dgm:prSet phldrT="[Text]" custT="1"/>
      <dgm:spPr>
        <a:solidFill>
          <a:schemeClr val="accent4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/>
            <a:t>Deep Learning</a:t>
          </a:r>
        </a:p>
      </dgm:t>
    </dgm:pt>
    <dgm:pt modelId="{05E47AF0-FA03-3B48-B9AD-C9C52A87B0A9}" type="parTrans" cxnId="{A90DC402-D16B-D848-9E9C-8CE486D27CC2}">
      <dgm:prSet/>
      <dgm:spPr/>
      <dgm:t>
        <a:bodyPr/>
        <a:lstStyle/>
        <a:p>
          <a:endParaRPr lang="en-US"/>
        </a:p>
      </dgm:t>
    </dgm:pt>
    <dgm:pt modelId="{C4506AD1-9504-B443-9FF7-9A597C4DCA32}" type="sibTrans" cxnId="{A90DC402-D16B-D848-9E9C-8CE486D27CC2}">
      <dgm:prSet/>
      <dgm:spPr/>
      <dgm:t>
        <a:bodyPr/>
        <a:lstStyle/>
        <a:p>
          <a:endParaRPr lang="en-US"/>
        </a:p>
      </dgm:t>
    </dgm:pt>
    <dgm:pt modelId="{D4E8A313-F428-B14B-B263-90D26E008B85}" type="pres">
      <dgm:prSet presAssocID="{3FDECEB9-7CAC-0445-B875-86FD15926EBE}" presName="Name0" presStyleCnt="0">
        <dgm:presLayoutVars>
          <dgm:chMax val="7"/>
          <dgm:resizeHandles val="exact"/>
        </dgm:presLayoutVars>
      </dgm:prSet>
      <dgm:spPr/>
    </dgm:pt>
    <dgm:pt modelId="{893875E0-5391-D043-880A-A3F9CA15D6B5}" type="pres">
      <dgm:prSet presAssocID="{3FDECEB9-7CAC-0445-B875-86FD15926EBE}" presName="comp1" presStyleCnt="0"/>
      <dgm:spPr/>
    </dgm:pt>
    <dgm:pt modelId="{67DE5264-64CD-144C-89E1-BB7AAB4ACCCC}" type="pres">
      <dgm:prSet presAssocID="{3FDECEB9-7CAC-0445-B875-86FD15926EBE}" presName="circle1" presStyleLbl="node1" presStyleIdx="0" presStyleCnt="3" custScaleY="100654"/>
      <dgm:spPr/>
    </dgm:pt>
    <dgm:pt modelId="{64E5EEC0-98DE-ED4B-9B31-D04637CDFEF3}" type="pres">
      <dgm:prSet presAssocID="{3FDECEB9-7CAC-0445-B875-86FD15926EBE}" presName="c1text" presStyleLbl="node1" presStyleIdx="0" presStyleCnt="3">
        <dgm:presLayoutVars>
          <dgm:bulletEnabled val="1"/>
        </dgm:presLayoutVars>
      </dgm:prSet>
      <dgm:spPr/>
    </dgm:pt>
    <dgm:pt modelId="{188BC04E-1F41-B44A-A222-A3774E72F4C0}" type="pres">
      <dgm:prSet presAssocID="{3FDECEB9-7CAC-0445-B875-86FD15926EBE}" presName="comp2" presStyleCnt="0"/>
      <dgm:spPr/>
    </dgm:pt>
    <dgm:pt modelId="{EB897973-0CE3-834D-B1BB-727A67A9EB7B}" type="pres">
      <dgm:prSet presAssocID="{3FDECEB9-7CAC-0445-B875-86FD15926EBE}" presName="circle2" presStyleLbl="node1" presStyleIdx="1" presStyleCnt="3"/>
      <dgm:spPr/>
    </dgm:pt>
    <dgm:pt modelId="{79C016A8-EB7A-694F-A0FE-5C19DE3BB72B}" type="pres">
      <dgm:prSet presAssocID="{3FDECEB9-7CAC-0445-B875-86FD15926EBE}" presName="c2text" presStyleLbl="node1" presStyleIdx="1" presStyleCnt="3">
        <dgm:presLayoutVars>
          <dgm:bulletEnabled val="1"/>
        </dgm:presLayoutVars>
      </dgm:prSet>
      <dgm:spPr/>
    </dgm:pt>
    <dgm:pt modelId="{57BF2C28-F82C-7549-A6B3-EDF8045573BD}" type="pres">
      <dgm:prSet presAssocID="{3FDECEB9-7CAC-0445-B875-86FD15926EBE}" presName="comp3" presStyleCnt="0"/>
      <dgm:spPr/>
    </dgm:pt>
    <dgm:pt modelId="{4258F995-77D6-624B-BB32-9664BD9814F8}" type="pres">
      <dgm:prSet presAssocID="{3FDECEB9-7CAC-0445-B875-86FD15926EBE}" presName="circle3" presStyleLbl="node1" presStyleIdx="2" presStyleCnt="3"/>
      <dgm:spPr/>
    </dgm:pt>
    <dgm:pt modelId="{9CE418AA-A242-EA48-81A4-5114FD9D94D1}" type="pres">
      <dgm:prSet presAssocID="{3FDECEB9-7CAC-0445-B875-86FD15926EB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A90DC402-D16B-D848-9E9C-8CE486D27CC2}" srcId="{3FDECEB9-7CAC-0445-B875-86FD15926EBE}" destId="{C64F22A7-A659-1747-BD9F-41C619475909}" srcOrd="2" destOrd="0" parTransId="{05E47AF0-FA03-3B48-B9AD-C9C52A87B0A9}" sibTransId="{C4506AD1-9504-B443-9FF7-9A597C4DCA32}"/>
    <dgm:cxn modelId="{7EF77A41-210A-0243-8B14-D4BDDA87C055}" type="presOf" srcId="{C64F22A7-A659-1747-BD9F-41C619475909}" destId="{9CE418AA-A242-EA48-81A4-5114FD9D94D1}" srcOrd="1" destOrd="0" presId="urn:microsoft.com/office/officeart/2005/8/layout/venn2"/>
    <dgm:cxn modelId="{77BAD941-66EB-5F48-B75C-2CCCAE602439}" type="presOf" srcId="{B79B2AD9-E555-FA4A-9639-4540C4BC77BB}" destId="{79C016A8-EB7A-694F-A0FE-5C19DE3BB72B}" srcOrd="1" destOrd="0" presId="urn:microsoft.com/office/officeart/2005/8/layout/venn2"/>
    <dgm:cxn modelId="{E0495B60-AA89-0948-89B6-CA16AD631179}" type="presOf" srcId="{3FDECEB9-7CAC-0445-B875-86FD15926EBE}" destId="{D4E8A313-F428-B14B-B263-90D26E008B85}" srcOrd="0" destOrd="0" presId="urn:microsoft.com/office/officeart/2005/8/layout/venn2"/>
    <dgm:cxn modelId="{7036956F-C6C1-5541-A764-A35BFE9390C9}" srcId="{3FDECEB9-7CAC-0445-B875-86FD15926EBE}" destId="{9E93F5FD-ED28-1148-8316-1203274BCFC0}" srcOrd="0" destOrd="0" parTransId="{B9A2DE5D-620A-3944-8009-444E8BEBC038}" sibTransId="{E309357B-364E-EC4C-9B30-BE350190C80C}"/>
    <dgm:cxn modelId="{62761370-6845-4841-9C7B-C39240CD340E}" srcId="{3FDECEB9-7CAC-0445-B875-86FD15926EBE}" destId="{B79B2AD9-E555-FA4A-9639-4540C4BC77BB}" srcOrd="1" destOrd="0" parTransId="{1B416076-E29E-6B48-9FFB-9572D8FDD296}" sibTransId="{3B2AF1E1-F5A5-3A4A-8BED-5A21D470DD82}"/>
    <dgm:cxn modelId="{3A90CC70-0636-1E43-A469-014A8D1F8534}" type="presOf" srcId="{B79B2AD9-E555-FA4A-9639-4540C4BC77BB}" destId="{EB897973-0CE3-834D-B1BB-727A67A9EB7B}" srcOrd="0" destOrd="0" presId="urn:microsoft.com/office/officeart/2005/8/layout/venn2"/>
    <dgm:cxn modelId="{FBD1EBD8-46D4-B542-8484-BB2F26608737}" type="presOf" srcId="{9E93F5FD-ED28-1148-8316-1203274BCFC0}" destId="{67DE5264-64CD-144C-89E1-BB7AAB4ACCCC}" srcOrd="0" destOrd="0" presId="urn:microsoft.com/office/officeart/2005/8/layout/venn2"/>
    <dgm:cxn modelId="{2F28D6DE-3C7A-1A40-8E4D-EAB8ABBA5CED}" type="presOf" srcId="{9E93F5FD-ED28-1148-8316-1203274BCFC0}" destId="{64E5EEC0-98DE-ED4B-9B31-D04637CDFEF3}" srcOrd="1" destOrd="0" presId="urn:microsoft.com/office/officeart/2005/8/layout/venn2"/>
    <dgm:cxn modelId="{25513EE7-9E14-5047-AB1E-DA75FF0053A3}" type="presOf" srcId="{C64F22A7-A659-1747-BD9F-41C619475909}" destId="{4258F995-77D6-624B-BB32-9664BD9814F8}" srcOrd="0" destOrd="0" presId="urn:microsoft.com/office/officeart/2005/8/layout/venn2"/>
    <dgm:cxn modelId="{2142E25B-D9E6-CA4C-8A33-9D008ACFE6B8}" type="presParOf" srcId="{D4E8A313-F428-B14B-B263-90D26E008B85}" destId="{893875E0-5391-D043-880A-A3F9CA15D6B5}" srcOrd="0" destOrd="0" presId="urn:microsoft.com/office/officeart/2005/8/layout/venn2"/>
    <dgm:cxn modelId="{A79B6650-A39A-B946-A6E4-C6C447B81391}" type="presParOf" srcId="{893875E0-5391-D043-880A-A3F9CA15D6B5}" destId="{67DE5264-64CD-144C-89E1-BB7AAB4ACCCC}" srcOrd="0" destOrd="0" presId="urn:microsoft.com/office/officeart/2005/8/layout/venn2"/>
    <dgm:cxn modelId="{18A6939F-4D25-FC49-91EB-1D259E55D0C2}" type="presParOf" srcId="{893875E0-5391-D043-880A-A3F9CA15D6B5}" destId="{64E5EEC0-98DE-ED4B-9B31-D04637CDFEF3}" srcOrd="1" destOrd="0" presId="urn:microsoft.com/office/officeart/2005/8/layout/venn2"/>
    <dgm:cxn modelId="{283BFCFB-2025-064B-86AD-3D309D5781B4}" type="presParOf" srcId="{D4E8A313-F428-B14B-B263-90D26E008B85}" destId="{188BC04E-1F41-B44A-A222-A3774E72F4C0}" srcOrd="1" destOrd="0" presId="urn:microsoft.com/office/officeart/2005/8/layout/venn2"/>
    <dgm:cxn modelId="{950CDC10-B663-B949-A0EA-317168EE1C00}" type="presParOf" srcId="{188BC04E-1F41-B44A-A222-A3774E72F4C0}" destId="{EB897973-0CE3-834D-B1BB-727A67A9EB7B}" srcOrd="0" destOrd="0" presId="urn:microsoft.com/office/officeart/2005/8/layout/venn2"/>
    <dgm:cxn modelId="{70DA8B1E-A2FA-0B4B-BF09-B9642966EE2E}" type="presParOf" srcId="{188BC04E-1F41-B44A-A222-A3774E72F4C0}" destId="{79C016A8-EB7A-694F-A0FE-5C19DE3BB72B}" srcOrd="1" destOrd="0" presId="urn:microsoft.com/office/officeart/2005/8/layout/venn2"/>
    <dgm:cxn modelId="{3CB9A8EE-45B3-B74B-AC06-AD3D6C40351B}" type="presParOf" srcId="{D4E8A313-F428-B14B-B263-90D26E008B85}" destId="{57BF2C28-F82C-7549-A6B3-EDF8045573BD}" srcOrd="2" destOrd="0" presId="urn:microsoft.com/office/officeart/2005/8/layout/venn2"/>
    <dgm:cxn modelId="{D91AFDEC-6EA2-B64B-88E7-EC8BFBA60772}" type="presParOf" srcId="{57BF2C28-F82C-7549-A6B3-EDF8045573BD}" destId="{4258F995-77D6-624B-BB32-9664BD9814F8}" srcOrd="0" destOrd="0" presId="urn:microsoft.com/office/officeart/2005/8/layout/venn2"/>
    <dgm:cxn modelId="{055E59B2-23C7-7D4B-B30A-46A78CB5B752}" type="presParOf" srcId="{57BF2C28-F82C-7549-A6B3-EDF8045573BD}" destId="{9CE418AA-A242-EA48-81A4-5114FD9D94D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E5264-64CD-144C-89E1-BB7AAB4ACCCC}">
      <dsp:nvSpPr>
        <dsp:cNvPr id="0" name=""/>
        <dsp:cNvSpPr/>
      </dsp:nvSpPr>
      <dsp:spPr>
        <a:xfrm>
          <a:off x="0" y="9787"/>
          <a:ext cx="3270331" cy="3291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Artificial Intelligence</a:t>
          </a:r>
        </a:p>
      </dsp:txBody>
      <dsp:txXfrm>
        <a:off x="1063675" y="174372"/>
        <a:ext cx="1142980" cy="493757"/>
      </dsp:txXfrm>
    </dsp:sp>
    <dsp:sp modelId="{EB897973-0CE3-834D-B1BB-727A67A9EB7B}">
      <dsp:nvSpPr>
        <dsp:cNvPr id="0" name=""/>
        <dsp:cNvSpPr/>
      </dsp:nvSpPr>
      <dsp:spPr>
        <a:xfrm>
          <a:off x="408791" y="838063"/>
          <a:ext cx="2452748" cy="2452748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Machine Learning</a:t>
          </a:r>
        </a:p>
      </dsp:txBody>
      <dsp:txXfrm>
        <a:off x="1063675" y="991360"/>
        <a:ext cx="1142980" cy="459890"/>
      </dsp:txXfrm>
    </dsp:sp>
    <dsp:sp modelId="{4258F995-77D6-624B-BB32-9664BD9814F8}">
      <dsp:nvSpPr>
        <dsp:cNvPr id="0" name=""/>
        <dsp:cNvSpPr/>
      </dsp:nvSpPr>
      <dsp:spPr>
        <a:xfrm>
          <a:off x="817582" y="1655646"/>
          <a:ext cx="1635165" cy="1635165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Deep Learning</a:t>
          </a:r>
        </a:p>
      </dsp:txBody>
      <dsp:txXfrm>
        <a:off x="1057047" y="2064437"/>
        <a:ext cx="1156236" cy="817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4053b0f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34053b0f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7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8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4bd8ceb5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4bd8ceb5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39ae4edfe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39ae4edfe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39433b6b6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39433b6b6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98b9d3f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398b9d3f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B92B2-853E-4169-5D1D-C29A6DB36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0E02B-37A7-0D1E-77FE-67F06995A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2568-6D46-5700-51D1-770B63A85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77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98b9d3f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98b9d3f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5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98b9d3f4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98b9d3f4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a637ae70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a637ae70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2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7bffd2e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7bffd2e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222E299E-FD75-FA3D-CB3B-C9C8EE32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9433b6b64_0_45:notes">
            <a:extLst>
              <a:ext uri="{FF2B5EF4-FFF2-40B4-BE49-F238E27FC236}">
                <a16:creationId xmlns:a16="http://schemas.microsoft.com/office/drawing/2014/main" id="{C38C2956-7D9D-F461-EEE0-E67D7CE5C4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39433b6b64_0_45:notes">
            <a:extLst>
              <a:ext uri="{FF2B5EF4-FFF2-40B4-BE49-F238E27FC236}">
                <a16:creationId xmlns:a16="http://schemas.microsoft.com/office/drawing/2014/main" id="{159515B5-5D4D-47B5-6C09-00170DBF2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108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15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16b91a0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316b91a0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1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99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0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C753F-CDFC-C47A-6E49-A9B51BC7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31ABB-6311-151E-6F7F-1A4F5E016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CA5ED-9CD5-0D01-D308-08218C5E5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91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6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B367B-E033-D4BB-E455-8D52C28D3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B033F-128B-2496-3873-7CC0E08F9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2F5A1-ADAA-5D5A-48E8-8F3E4A53B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25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9433b6b6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9433b6b6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5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1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4053b0fd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4053b0fd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9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7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E3E1F-9A63-AA82-55F0-E2687ECEA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22B56-A7F4-77A3-93D0-71002AB4D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F2DA1-EFB7-E3BE-8C8F-8E51BED96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3.png"/><Relationship Id="rId4" Type="http://schemas.openxmlformats.org/officeDocument/2006/relationships/diagramData" Target="../diagrams/data1.xml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12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12" Type="http://schemas.openxmlformats.org/officeDocument/2006/relationships/chart" Target="../charts/chart1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0" Type="http://schemas.openxmlformats.org/officeDocument/2006/relationships/chart" Target="../charts/chart9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 structure with lines and dots&#10;&#10;AI-generated content may be incorrect.">
            <a:extLst>
              <a:ext uri="{FF2B5EF4-FFF2-40B4-BE49-F238E27FC236}">
                <a16:creationId xmlns:a16="http://schemas.microsoft.com/office/drawing/2014/main" id="{C0CA4734-68C3-966D-3741-5D990B08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74" y="2510577"/>
            <a:ext cx="2265345" cy="2082900"/>
          </a:xfrm>
          <a:prstGeom prst="rect">
            <a:avLst/>
          </a:prstGeom>
          <a:ln w="28575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B7AE0-839E-7A85-31CA-621F637853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C7EC2-72D5-D55D-13EE-AE20C296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12" y="2760661"/>
            <a:ext cx="3156862" cy="1582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5D3B7-4749-3AA9-FE47-692EB3F69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60" y="2510577"/>
            <a:ext cx="2130101" cy="218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6A836E-B5A6-5D30-62ED-CE0AFBF047F9}"/>
              </a:ext>
            </a:extLst>
          </p:cNvPr>
          <p:cNvSpPr/>
          <p:nvPr/>
        </p:nvSpPr>
        <p:spPr>
          <a:xfrm>
            <a:off x="0" y="259350"/>
            <a:ext cx="9144000" cy="14969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Advancements in Machine Learned Interatomic Potentials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AAD92-56E5-BA2B-1964-560B9A825F23}"/>
              </a:ext>
            </a:extLst>
          </p:cNvPr>
          <p:cNvSpPr txBox="1"/>
          <p:nvPr/>
        </p:nvSpPr>
        <p:spPr>
          <a:xfrm>
            <a:off x="1527444" y="1829419"/>
            <a:ext cx="581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Austin Ellis</a:t>
            </a:r>
          </a:p>
          <a:p>
            <a:pPr algn="ctr"/>
            <a:r>
              <a:rPr lang="en-US" sz="1800" dirty="0"/>
              <a:t>Department of Chemistry and Biochemistry, CSUN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F33E7-2BCF-57F8-0205-2BB5FB4C4DF3}"/>
              </a:ext>
            </a:extLst>
          </p:cNvPr>
          <p:cNvSpPr txBox="1"/>
          <p:nvPr/>
        </p:nvSpPr>
        <p:spPr>
          <a:xfrm>
            <a:off x="5236866" y="4835723"/>
            <a:ext cx="3784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Literature Seminar, March 28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45911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980832B-96BB-415A-4E95-14789B0DF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5637239"/>
                  </p:ext>
                </p:extLst>
              </p:nvPr>
            </p:nvGraphicFramePr>
            <p:xfrm>
              <a:off x="556600" y="1387770"/>
              <a:ext cx="8030800" cy="17544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07700">
                      <a:extLst>
                        <a:ext uri="{9D8B030D-6E8A-4147-A177-3AD203B41FA5}">
                          <a16:colId xmlns:a16="http://schemas.microsoft.com/office/drawing/2014/main" val="1588729265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2752651520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3276392280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1629012634"/>
                        </a:ext>
                      </a:extLst>
                    </a:gridCol>
                  </a:tblGrid>
                  <a:tr h="587052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bg1"/>
                              </a:solidFill>
                            </a:rPr>
                            <a:t>Generally…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First Principles        (DFT, etc.)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“Classical” Force Fields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Machine Learning Interatomic Potentials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197316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Fast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𝝌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b="1" smtClean="0">
                                    <a:solidFill>
                                      <a:srgbClr val="00B050"/>
                                    </a:solidFill>
                                  </a:rPr>
                                  <m:t>✓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b="1" smtClean="0">
                                  <a:solidFill>
                                    <a:srgbClr val="00B050"/>
                                  </a:solidFill>
                                </a:rPr>
                                <m:t>✓</m:t>
                              </m:r>
                            </m:oMath>
                          </a14:m>
                          <a:r>
                            <a:rPr lang="en-US" dirty="0"/>
                            <a:t> 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0605229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Accurate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b="1" smtClean="0">
                                    <a:solidFill>
                                      <a:srgbClr val="00B050"/>
                                    </a:solidFill>
                                  </a:rPr>
                                  <m:t>✓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𝝌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b="1" smtClean="0">
                                  <a:solidFill>
                                    <a:srgbClr val="00B050"/>
                                  </a:solidFill>
                                </a:rPr>
                                <m:t>✓</m:t>
                              </m:r>
                            </m:oMath>
                          </a14:m>
                          <a:r>
                            <a:rPr lang="en-US" dirty="0"/>
                            <a:t> 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7321924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Scalable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𝝌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b="1" smtClean="0">
                                    <a:solidFill>
                                      <a:srgbClr val="00B050"/>
                                    </a:solidFill>
                                  </a:rPr>
                                  <m:t>✓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b="1" smtClean="0">
                                  <a:solidFill>
                                    <a:srgbClr val="00B050"/>
                                  </a:solidFill>
                                </a:rPr>
                                <m:t>✓</m:t>
                              </m:r>
                            </m:oMath>
                          </a14:m>
                          <a:r>
                            <a:rPr lang="en-US" dirty="0"/>
                            <a:t> 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637137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B980832B-96BB-415A-4E95-14789B0DF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5637239"/>
                  </p:ext>
                </p:extLst>
              </p:nvPr>
            </p:nvGraphicFramePr>
            <p:xfrm>
              <a:off x="556600" y="1387770"/>
              <a:ext cx="8030800" cy="17544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07700">
                      <a:extLst>
                        <a:ext uri="{9D8B030D-6E8A-4147-A177-3AD203B41FA5}">
                          <a16:colId xmlns:a16="http://schemas.microsoft.com/office/drawing/2014/main" val="1588729265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2752651520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3276392280"/>
                        </a:ext>
                      </a:extLst>
                    </a:gridCol>
                    <a:gridCol w="2007700">
                      <a:extLst>
                        <a:ext uri="{9D8B030D-6E8A-4147-A177-3AD203B41FA5}">
                          <a16:colId xmlns:a16="http://schemas.microsoft.com/office/drawing/2014/main" val="1629012634"/>
                        </a:ext>
                      </a:extLst>
                    </a:gridCol>
                  </a:tblGrid>
                  <a:tr h="587052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bg1"/>
                              </a:solidFill>
                            </a:rPr>
                            <a:t>Generally…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First Principles        (DFT, etc.)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“Classical” Force Fields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Machine Learning Interatomic Potentials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197316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Fast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33" t="-160000" r="-201899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371" t="-160000" r="-100629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66" t="-160000" r="-1266" b="-2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0605229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Accurate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33" t="-251613" r="-201899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371" t="-251613" r="-100629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66" t="-251613" r="-1266" b="-10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7321924"/>
                      </a:ext>
                    </a:extLst>
                  </a:tr>
                  <a:tr h="38912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Scalable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33" t="-351613" r="-201899" b="-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371" t="-351613" r="-100629" b="-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1266" t="-351613" r="-1266" b="-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3713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D53250-1124-ACD3-3BE7-B3D22CE32824}"/>
              </a:ext>
            </a:extLst>
          </p:cNvPr>
          <p:cNvSpPr txBox="1"/>
          <p:nvPr/>
        </p:nvSpPr>
        <p:spPr>
          <a:xfrm>
            <a:off x="3517997" y="4204249"/>
            <a:ext cx="2108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 does it work?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BCCB5-1498-AEDB-8E8C-474BAB0A134F}"/>
              </a:ext>
            </a:extLst>
          </p:cNvPr>
          <p:cNvSpPr txBox="1"/>
          <p:nvPr/>
        </p:nvSpPr>
        <p:spPr>
          <a:xfrm>
            <a:off x="5242111" y="3572920"/>
            <a:ext cx="1270388" cy="40011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Energy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79CFD5-BAA6-5E37-563B-2C3BC05405F2}"/>
              </a:ext>
            </a:extLst>
          </p:cNvPr>
          <p:cNvCxnSpPr>
            <a:cxnSpLocks/>
          </p:cNvCxnSpPr>
          <p:nvPr/>
        </p:nvCxnSpPr>
        <p:spPr>
          <a:xfrm>
            <a:off x="4013600" y="3776516"/>
            <a:ext cx="11168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166376-42AD-ED6E-9CEA-ACB3700E92E5}"/>
              </a:ext>
            </a:extLst>
          </p:cNvPr>
          <p:cNvSpPr txBox="1"/>
          <p:nvPr/>
        </p:nvSpPr>
        <p:spPr>
          <a:xfrm>
            <a:off x="2631527" y="3572920"/>
            <a:ext cx="1270388" cy="40011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Features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E3D27-F87C-F67D-1E66-9F3A2C1A4E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CAB7C7-AD64-CE64-1533-AD06F154F4FB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Three birds, one stone</a:t>
            </a:r>
          </a:p>
        </p:txBody>
      </p:sp>
    </p:spTree>
    <p:extLst>
      <p:ext uri="{BB962C8B-B14F-4D97-AF65-F5344CB8AC3E}">
        <p14:creationId xmlns:p14="http://schemas.microsoft.com/office/powerpoint/2010/main" val="392501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D56D9-E313-6BD9-8B09-52DDA9E7E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red circle with a red string&#10;&#10;AI-generated content may be incorrect.">
            <a:extLst>
              <a:ext uri="{FF2B5EF4-FFF2-40B4-BE49-F238E27FC236}">
                <a16:creationId xmlns:a16="http://schemas.microsoft.com/office/drawing/2014/main" id="{05EB141A-409B-A189-F862-7CCE386D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2" y="3111987"/>
            <a:ext cx="1573926" cy="6885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A86645-047D-4068-AEC4-642B4DBB9C20}"/>
              </a:ext>
            </a:extLst>
          </p:cNvPr>
          <p:cNvSpPr txBox="1"/>
          <p:nvPr/>
        </p:nvSpPr>
        <p:spPr>
          <a:xfrm>
            <a:off x="775665" y="2858488"/>
            <a:ext cx="1202740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Pairwise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9F2C9-41CE-7A5E-2E29-07F95E469C9B}"/>
              </a:ext>
            </a:extLst>
          </p:cNvPr>
          <p:cNvSpPr txBox="1"/>
          <p:nvPr/>
        </p:nvSpPr>
        <p:spPr>
          <a:xfrm>
            <a:off x="1848810" y="1025751"/>
            <a:ext cx="2215943" cy="81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3-body</a:t>
            </a:r>
          </a:p>
          <a:p>
            <a:pPr algn="ctr">
              <a:lnSpc>
                <a:spcPct val="150000"/>
              </a:lnSpc>
            </a:pPr>
            <a:endParaRPr lang="en-US" sz="1300" dirty="0"/>
          </a:p>
        </p:txBody>
      </p:sp>
      <p:pic>
        <p:nvPicPr>
          <p:cNvPr id="6" name="Picture 5" descr="A diagram of a molecule&#10;&#10;AI-generated content may be incorrect.">
            <a:extLst>
              <a:ext uri="{FF2B5EF4-FFF2-40B4-BE49-F238E27FC236}">
                <a16:creationId xmlns:a16="http://schemas.microsoft.com/office/drawing/2014/main" id="{FE149F4E-546C-9E7D-E2D0-1AB648485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47" y="3272972"/>
            <a:ext cx="1479728" cy="10552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544CDCF-DE32-DE2E-A2C2-38E2D7F57247}"/>
              </a:ext>
            </a:extLst>
          </p:cNvPr>
          <p:cNvSpPr txBox="1"/>
          <p:nvPr/>
        </p:nvSpPr>
        <p:spPr>
          <a:xfrm>
            <a:off x="3835141" y="2858488"/>
            <a:ext cx="1202739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Bonding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Picture 13" descr="A diagram of a connection&#10;&#10;AI-generated content may be incorrect.">
            <a:extLst>
              <a:ext uri="{FF2B5EF4-FFF2-40B4-BE49-F238E27FC236}">
                <a16:creationId xmlns:a16="http://schemas.microsoft.com/office/drawing/2014/main" id="{AA1B3178-B677-3E64-22DD-9F7169FC9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918" y="1509110"/>
            <a:ext cx="1479729" cy="9561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6269AC-860F-DE75-05D5-637D72BFF6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D8AEB0-697F-02C1-1949-82CCD497C5FD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Paradigm shift: Data Driven Potentials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E086CA05-F89A-FA0B-C9E0-0DA6CDE9F85D}"/>
              </a:ext>
            </a:extLst>
          </p:cNvPr>
          <p:cNvSpPr/>
          <p:nvPr/>
        </p:nvSpPr>
        <p:spPr>
          <a:xfrm>
            <a:off x="590073" y="2320637"/>
            <a:ext cx="8158816" cy="7913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1CE49-37EF-B8FA-573F-F40E920FC8D6}"/>
              </a:ext>
            </a:extLst>
          </p:cNvPr>
          <p:cNvSpPr txBox="1"/>
          <p:nvPr/>
        </p:nvSpPr>
        <p:spPr>
          <a:xfrm>
            <a:off x="5037879" y="1073448"/>
            <a:ext cx="2412787" cy="91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Supervised Learning</a:t>
            </a:r>
          </a:p>
          <a:p>
            <a:pPr algn="ctr">
              <a:lnSpc>
                <a:spcPct val="150000"/>
              </a:lnSpc>
            </a:pPr>
            <a:endParaRPr lang="en-US" sz="1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 descr="A graph with orange dots and blue lines&#10;&#10;AI-generated content may be incorrect.">
            <a:extLst>
              <a:ext uri="{FF2B5EF4-FFF2-40B4-BE49-F238E27FC236}">
                <a16:creationId xmlns:a16="http://schemas.microsoft.com/office/drawing/2014/main" id="{AB446928-A5FA-C6E5-6EB2-3BAE5EC5FE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96" t="6864" r="35185" b="13502"/>
          <a:stretch/>
        </p:blipFill>
        <p:spPr>
          <a:xfrm>
            <a:off x="5176375" y="1713387"/>
            <a:ext cx="2200368" cy="7518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A1FF21BA-A644-D93C-2A8C-554E9736C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945" y="3344865"/>
            <a:ext cx="1583811" cy="1055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8BDD6-BED1-9A2A-4EA2-4B43870A5CD4}"/>
              </a:ext>
            </a:extLst>
          </p:cNvPr>
          <p:cNvSpPr txBox="1"/>
          <p:nvPr/>
        </p:nvSpPr>
        <p:spPr>
          <a:xfrm>
            <a:off x="6276559" y="2892322"/>
            <a:ext cx="1918584" cy="76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Deep Learning</a:t>
            </a:r>
          </a:p>
          <a:p>
            <a:pPr algn="ctr">
              <a:lnSpc>
                <a:spcPct val="150000"/>
              </a:lnSpc>
            </a:pPr>
            <a:endParaRPr lang="en-US" sz="1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E57B7-604A-B23D-C35F-6F92B9F31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D36C-BC84-81D2-D07D-C459C8E82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9" y="69109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ML advancements: old versus deep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3C27D-8A6E-781D-38FE-8E5D928DB4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ammerhead car red">
                <a:extLst>
                  <a:ext uri="{FF2B5EF4-FFF2-40B4-BE49-F238E27FC236}">
                    <a16:creationId xmlns:a16="http://schemas.microsoft.com/office/drawing/2014/main" id="{AF887680-E005-5AB9-FB48-DA6214DDD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84582" y="2426680"/>
              <a:ext cx="1072313" cy="5739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72313" cy="573983"/>
                    </a:xfrm>
                    <a:prstGeom prst="rect">
                      <a:avLst/>
                    </a:prstGeom>
                  </am3d:spPr>
                  <am3d:camera>
                    <am3d:pos x="0" y="0" z="542768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570379" d="1000000"/>
                    <am3d:preTrans dx="0" dy="-1989990" dz="403592"/>
                    <am3d:scale>
                      <am3d:sx n="1000000" d="1000000"/>
                      <am3d:sy n="1000000" d="1000000"/>
                      <am3d:sz n="1000000" d="1000000"/>
                    </am3d:scale>
                    <am3d:rot ax="1506660" ay="3446394" az="12932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984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ammerhead car red">
                <a:extLst>
                  <a:ext uri="{FF2B5EF4-FFF2-40B4-BE49-F238E27FC236}">
                    <a16:creationId xmlns:a16="http://schemas.microsoft.com/office/drawing/2014/main" id="{AF887680-E005-5AB9-FB48-DA6214DDD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4582" y="2426680"/>
                <a:ext cx="1072313" cy="573983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CA71ADD-088F-0332-826B-89B584C358CC}"/>
              </a:ext>
            </a:extLst>
          </p:cNvPr>
          <p:cNvGraphicFramePr/>
          <p:nvPr/>
        </p:nvGraphicFramePr>
        <p:xfrm>
          <a:off x="235013" y="1644301"/>
          <a:ext cx="3270331" cy="331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15" descr="A person wearing a headset and typing on a computer&#10;&#10;AI-generated content may be incorrect.">
            <a:extLst>
              <a:ext uri="{FF2B5EF4-FFF2-40B4-BE49-F238E27FC236}">
                <a16:creationId xmlns:a16="http://schemas.microsoft.com/office/drawing/2014/main" id="{42C75537-C058-BDAB-E6FD-7ECA5FFAC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9338" y="2379981"/>
            <a:ext cx="667380" cy="66738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Hammerhead car red">
                <a:extLst>
                  <a:ext uri="{FF2B5EF4-FFF2-40B4-BE49-F238E27FC236}">
                    <a16:creationId xmlns:a16="http://schemas.microsoft.com/office/drawing/2014/main" id="{2F67A812-BE1E-CA55-EB0F-B6BF27B516E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83720" y="4058612"/>
              <a:ext cx="1072313" cy="5739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72313" cy="573983"/>
                    </a:xfrm>
                    <a:prstGeom prst="rect">
                      <a:avLst/>
                    </a:prstGeom>
                  </am3d:spPr>
                  <am3d:camera>
                    <am3d:pos x="0" y="0" z="542768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570379" d="1000000"/>
                    <am3d:preTrans dx="0" dy="-1989990" dz="403592"/>
                    <am3d:scale>
                      <am3d:sx n="1000000" d="1000000"/>
                      <am3d:sy n="1000000" d="1000000"/>
                      <am3d:sz n="1000000" d="1000000"/>
                    </am3d:scale>
                    <am3d:rot ax="1506660" ay="3446394" az="1293257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984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Hammerhead car red">
                <a:extLst>
                  <a:ext uri="{FF2B5EF4-FFF2-40B4-BE49-F238E27FC236}">
                    <a16:creationId xmlns:a16="http://schemas.microsoft.com/office/drawing/2014/main" id="{2F67A812-BE1E-CA55-EB0F-B6BF27B516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3720" y="4058612"/>
                <a:ext cx="1072313" cy="573983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98F8FE9D-5DCC-B0CB-3D14-8332AADDB929}"/>
              </a:ext>
            </a:extLst>
          </p:cNvPr>
          <p:cNvSpPr/>
          <p:nvPr/>
        </p:nvSpPr>
        <p:spPr>
          <a:xfrm>
            <a:off x="6583440" y="247245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32E8BE-7286-CE04-3EEC-399A78551BCB}"/>
              </a:ext>
            </a:extLst>
          </p:cNvPr>
          <p:cNvSpPr/>
          <p:nvPr/>
        </p:nvSpPr>
        <p:spPr>
          <a:xfrm>
            <a:off x="6589161" y="2681224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E613AE-76D3-1D2E-AE74-FEE7F184FCBE}"/>
              </a:ext>
            </a:extLst>
          </p:cNvPr>
          <p:cNvSpPr/>
          <p:nvPr/>
        </p:nvSpPr>
        <p:spPr>
          <a:xfrm>
            <a:off x="6589161" y="288263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11A7141-C813-BDD1-289C-31E4E306C411}"/>
              </a:ext>
            </a:extLst>
          </p:cNvPr>
          <p:cNvSpPr/>
          <p:nvPr/>
        </p:nvSpPr>
        <p:spPr>
          <a:xfrm>
            <a:off x="6904516" y="247245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457CF0-5FC5-9ED3-6EFA-0FE8CFC211E7}"/>
              </a:ext>
            </a:extLst>
          </p:cNvPr>
          <p:cNvSpPr/>
          <p:nvPr/>
        </p:nvSpPr>
        <p:spPr>
          <a:xfrm>
            <a:off x="6910237" y="2681224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E56E6DF-89CE-38D1-427B-FB979060A85C}"/>
              </a:ext>
            </a:extLst>
          </p:cNvPr>
          <p:cNvSpPr/>
          <p:nvPr/>
        </p:nvSpPr>
        <p:spPr>
          <a:xfrm>
            <a:off x="6910237" y="288263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435E6D-91BD-9DAE-4DBD-EB9D1B826DC0}"/>
              </a:ext>
            </a:extLst>
          </p:cNvPr>
          <p:cNvSpPr/>
          <p:nvPr/>
        </p:nvSpPr>
        <p:spPr>
          <a:xfrm>
            <a:off x="7233727" y="247411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E70D6A-D042-D275-988D-01208FAA84FA}"/>
              </a:ext>
            </a:extLst>
          </p:cNvPr>
          <p:cNvSpPr/>
          <p:nvPr/>
        </p:nvSpPr>
        <p:spPr>
          <a:xfrm>
            <a:off x="7239448" y="2682878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F327366-0D45-3007-7582-A0BAD9CA8F92}"/>
              </a:ext>
            </a:extLst>
          </p:cNvPr>
          <p:cNvSpPr/>
          <p:nvPr/>
        </p:nvSpPr>
        <p:spPr>
          <a:xfrm>
            <a:off x="7239448" y="288429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A6F7A9-7611-54E7-DD10-B46C8E873713}"/>
              </a:ext>
            </a:extLst>
          </p:cNvPr>
          <p:cNvSpPr/>
          <p:nvPr/>
        </p:nvSpPr>
        <p:spPr>
          <a:xfrm>
            <a:off x="7840712" y="2602558"/>
            <a:ext cx="275208" cy="2752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8A4F3C-8CBB-DDD4-B322-4A35992EB138}"/>
              </a:ext>
            </a:extLst>
          </p:cNvPr>
          <p:cNvCxnSpPr>
            <a:stCxn id="37" idx="6"/>
            <a:endCxn id="40" idx="2"/>
          </p:cNvCxnSpPr>
          <p:nvPr/>
        </p:nvCxnSpPr>
        <p:spPr>
          <a:xfrm>
            <a:off x="6716606" y="253903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29A6E6-CF69-3F7C-1DCF-6558AC202D08}"/>
              </a:ext>
            </a:extLst>
          </p:cNvPr>
          <p:cNvCxnSpPr>
            <a:stCxn id="37" idx="6"/>
            <a:endCxn id="41" idx="2"/>
          </p:cNvCxnSpPr>
          <p:nvPr/>
        </p:nvCxnSpPr>
        <p:spPr>
          <a:xfrm>
            <a:off x="6716606" y="2539039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99C103-591B-D062-A87B-3C33B9D4AAC9}"/>
              </a:ext>
            </a:extLst>
          </p:cNvPr>
          <p:cNvCxnSpPr>
            <a:stCxn id="37" idx="6"/>
            <a:endCxn id="42" idx="2"/>
          </p:cNvCxnSpPr>
          <p:nvPr/>
        </p:nvCxnSpPr>
        <p:spPr>
          <a:xfrm>
            <a:off x="6716606" y="2539039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1625DA-ADDA-EB09-DF89-615CE8131147}"/>
              </a:ext>
            </a:extLst>
          </p:cNvPr>
          <p:cNvCxnSpPr>
            <a:stCxn id="38" idx="6"/>
            <a:endCxn id="40" idx="2"/>
          </p:cNvCxnSpPr>
          <p:nvPr/>
        </p:nvCxnSpPr>
        <p:spPr>
          <a:xfrm flipV="1">
            <a:off x="6722327" y="2539039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761EBEE-94DF-F610-6019-167419CD25AE}"/>
              </a:ext>
            </a:extLst>
          </p:cNvPr>
          <p:cNvCxnSpPr>
            <a:stCxn id="38" idx="6"/>
            <a:endCxn id="41" idx="2"/>
          </p:cNvCxnSpPr>
          <p:nvPr/>
        </p:nvCxnSpPr>
        <p:spPr>
          <a:xfrm>
            <a:off x="6722327" y="2747807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C2547C3-551B-FE9B-23DF-2316AB0FEBB5}"/>
              </a:ext>
            </a:extLst>
          </p:cNvPr>
          <p:cNvCxnSpPr>
            <a:stCxn id="38" idx="6"/>
            <a:endCxn id="42" idx="2"/>
          </p:cNvCxnSpPr>
          <p:nvPr/>
        </p:nvCxnSpPr>
        <p:spPr>
          <a:xfrm>
            <a:off x="6722327" y="274780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A5DE2B1-2A21-9F25-4524-EC7C33D54DE2}"/>
              </a:ext>
            </a:extLst>
          </p:cNvPr>
          <p:cNvCxnSpPr>
            <a:stCxn id="39" idx="6"/>
            <a:endCxn id="42" idx="2"/>
          </p:cNvCxnSpPr>
          <p:nvPr/>
        </p:nvCxnSpPr>
        <p:spPr>
          <a:xfrm>
            <a:off x="6722327" y="294921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31F9623-1398-3966-60AF-CA8A6B11374C}"/>
              </a:ext>
            </a:extLst>
          </p:cNvPr>
          <p:cNvCxnSpPr>
            <a:stCxn id="39" idx="6"/>
            <a:endCxn id="41" idx="2"/>
          </p:cNvCxnSpPr>
          <p:nvPr/>
        </p:nvCxnSpPr>
        <p:spPr>
          <a:xfrm flipV="1">
            <a:off x="6722327" y="274780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09F26AA-4019-CFFB-006D-FA636F8017DE}"/>
              </a:ext>
            </a:extLst>
          </p:cNvPr>
          <p:cNvCxnSpPr>
            <a:stCxn id="39" idx="6"/>
            <a:endCxn id="40" idx="2"/>
          </p:cNvCxnSpPr>
          <p:nvPr/>
        </p:nvCxnSpPr>
        <p:spPr>
          <a:xfrm flipV="1">
            <a:off x="6722327" y="2539039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8AB75E-0861-27F8-37A6-274610313F58}"/>
              </a:ext>
            </a:extLst>
          </p:cNvPr>
          <p:cNvCxnSpPr/>
          <p:nvPr/>
        </p:nvCxnSpPr>
        <p:spPr>
          <a:xfrm>
            <a:off x="7045817" y="253903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4CB27E0-C20C-4830-FD68-AFABCAE7B452}"/>
              </a:ext>
            </a:extLst>
          </p:cNvPr>
          <p:cNvCxnSpPr/>
          <p:nvPr/>
        </p:nvCxnSpPr>
        <p:spPr>
          <a:xfrm>
            <a:off x="7045817" y="2539039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BCE814-D6A2-9AD6-4188-77E42DCF65AC}"/>
              </a:ext>
            </a:extLst>
          </p:cNvPr>
          <p:cNvCxnSpPr/>
          <p:nvPr/>
        </p:nvCxnSpPr>
        <p:spPr>
          <a:xfrm>
            <a:off x="7045817" y="2539039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F3E9A1E-2306-07D7-AA7C-FDFA45BD338B}"/>
              </a:ext>
            </a:extLst>
          </p:cNvPr>
          <p:cNvCxnSpPr/>
          <p:nvPr/>
        </p:nvCxnSpPr>
        <p:spPr>
          <a:xfrm flipV="1">
            <a:off x="7051538" y="2539039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FE4B00A-93FF-C743-CE5F-3C61478D8F3B}"/>
              </a:ext>
            </a:extLst>
          </p:cNvPr>
          <p:cNvCxnSpPr/>
          <p:nvPr/>
        </p:nvCxnSpPr>
        <p:spPr>
          <a:xfrm>
            <a:off x="7051538" y="2747807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951A6F-B7F7-B7F2-7B53-F4F822426FE7}"/>
              </a:ext>
            </a:extLst>
          </p:cNvPr>
          <p:cNvCxnSpPr/>
          <p:nvPr/>
        </p:nvCxnSpPr>
        <p:spPr>
          <a:xfrm>
            <a:off x="7051538" y="274780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294D199-4AF8-37FD-FFC9-206EA2A54629}"/>
              </a:ext>
            </a:extLst>
          </p:cNvPr>
          <p:cNvCxnSpPr/>
          <p:nvPr/>
        </p:nvCxnSpPr>
        <p:spPr>
          <a:xfrm>
            <a:off x="7051538" y="294921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C8DCBC1-E12A-A369-0A06-AE4DF81509B7}"/>
              </a:ext>
            </a:extLst>
          </p:cNvPr>
          <p:cNvCxnSpPr/>
          <p:nvPr/>
        </p:nvCxnSpPr>
        <p:spPr>
          <a:xfrm flipV="1">
            <a:off x="7051538" y="274780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AB0C62-316B-C3C8-B8A3-92FF5CA53A12}"/>
              </a:ext>
            </a:extLst>
          </p:cNvPr>
          <p:cNvCxnSpPr/>
          <p:nvPr/>
        </p:nvCxnSpPr>
        <p:spPr>
          <a:xfrm flipV="1">
            <a:off x="7051538" y="2539039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9B545104-CC04-A82C-D5D8-A5261AC5917A}"/>
              </a:ext>
            </a:extLst>
          </p:cNvPr>
          <p:cNvSpPr/>
          <p:nvPr/>
        </p:nvSpPr>
        <p:spPr>
          <a:xfrm>
            <a:off x="5338009" y="408759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2A49C9D-9250-68F8-D3AC-0CDF05DE81EF}"/>
              </a:ext>
            </a:extLst>
          </p:cNvPr>
          <p:cNvSpPr/>
          <p:nvPr/>
        </p:nvSpPr>
        <p:spPr>
          <a:xfrm>
            <a:off x="5343730" y="4296364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1874440-402C-767C-A9E6-06E980356974}"/>
              </a:ext>
            </a:extLst>
          </p:cNvPr>
          <p:cNvSpPr/>
          <p:nvPr/>
        </p:nvSpPr>
        <p:spPr>
          <a:xfrm>
            <a:off x="5343730" y="449777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8ACEBB3-AAC7-84B7-FD6F-25E2322FE13B}"/>
              </a:ext>
            </a:extLst>
          </p:cNvPr>
          <p:cNvSpPr/>
          <p:nvPr/>
        </p:nvSpPr>
        <p:spPr>
          <a:xfrm>
            <a:off x="5659085" y="408759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2A27403-318D-FE29-0594-0AFBFEBE7DC2}"/>
              </a:ext>
            </a:extLst>
          </p:cNvPr>
          <p:cNvSpPr/>
          <p:nvPr/>
        </p:nvSpPr>
        <p:spPr>
          <a:xfrm>
            <a:off x="5664806" y="4296364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5338050-A7CF-5F74-5E38-BCCA309B0540}"/>
              </a:ext>
            </a:extLst>
          </p:cNvPr>
          <p:cNvSpPr/>
          <p:nvPr/>
        </p:nvSpPr>
        <p:spPr>
          <a:xfrm>
            <a:off x="5664806" y="4497776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520BFA-E60A-2B52-5B3C-B26937CE1B7D}"/>
              </a:ext>
            </a:extLst>
          </p:cNvPr>
          <p:cNvSpPr/>
          <p:nvPr/>
        </p:nvSpPr>
        <p:spPr>
          <a:xfrm>
            <a:off x="6000135" y="408925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A9C9313-25C8-A856-CC6C-02BF533F924F}"/>
              </a:ext>
            </a:extLst>
          </p:cNvPr>
          <p:cNvSpPr/>
          <p:nvPr/>
        </p:nvSpPr>
        <p:spPr>
          <a:xfrm>
            <a:off x="6005856" y="4298018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3C09DD1-7C5A-08DC-7ED0-EDDC538D3545}"/>
              </a:ext>
            </a:extLst>
          </p:cNvPr>
          <p:cNvSpPr/>
          <p:nvPr/>
        </p:nvSpPr>
        <p:spPr>
          <a:xfrm>
            <a:off x="6005856" y="449943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20D7EFC-538B-E11E-2BC6-6F393584E2BA}"/>
              </a:ext>
            </a:extLst>
          </p:cNvPr>
          <p:cNvCxnSpPr>
            <a:stCxn id="74" idx="6"/>
            <a:endCxn id="77" idx="2"/>
          </p:cNvCxnSpPr>
          <p:nvPr/>
        </p:nvCxnSpPr>
        <p:spPr>
          <a:xfrm>
            <a:off x="5471175" y="415417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2835330-02F5-60F2-C33F-B6F31CE4A9DF}"/>
              </a:ext>
            </a:extLst>
          </p:cNvPr>
          <p:cNvCxnSpPr>
            <a:stCxn id="74" idx="6"/>
            <a:endCxn id="78" idx="2"/>
          </p:cNvCxnSpPr>
          <p:nvPr/>
        </p:nvCxnSpPr>
        <p:spPr>
          <a:xfrm>
            <a:off x="5471175" y="4154179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C6E386C-3266-8463-C064-B90B95780441}"/>
              </a:ext>
            </a:extLst>
          </p:cNvPr>
          <p:cNvCxnSpPr>
            <a:stCxn id="74" idx="6"/>
            <a:endCxn id="79" idx="2"/>
          </p:cNvCxnSpPr>
          <p:nvPr/>
        </p:nvCxnSpPr>
        <p:spPr>
          <a:xfrm>
            <a:off x="5471175" y="4154179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50CAF6A-D316-F702-D651-341FA06C2549}"/>
              </a:ext>
            </a:extLst>
          </p:cNvPr>
          <p:cNvCxnSpPr>
            <a:stCxn id="75" idx="6"/>
            <a:endCxn id="77" idx="2"/>
          </p:cNvCxnSpPr>
          <p:nvPr/>
        </p:nvCxnSpPr>
        <p:spPr>
          <a:xfrm flipV="1">
            <a:off x="5476896" y="4154179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42EF9F9-0819-88C6-0A80-6183D0C4969C}"/>
              </a:ext>
            </a:extLst>
          </p:cNvPr>
          <p:cNvCxnSpPr>
            <a:stCxn id="75" idx="6"/>
            <a:endCxn id="78" idx="2"/>
          </p:cNvCxnSpPr>
          <p:nvPr/>
        </p:nvCxnSpPr>
        <p:spPr>
          <a:xfrm>
            <a:off x="5476896" y="4362947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D2C672E-0D78-7FAF-2754-F7C9374B2E90}"/>
              </a:ext>
            </a:extLst>
          </p:cNvPr>
          <p:cNvCxnSpPr>
            <a:stCxn id="75" idx="6"/>
            <a:endCxn id="79" idx="2"/>
          </p:cNvCxnSpPr>
          <p:nvPr/>
        </p:nvCxnSpPr>
        <p:spPr>
          <a:xfrm>
            <a:off x="5476896" y="436294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445DCF3-4C76-12A5-3B9B-73802FDB5219}"/>
              </a:ext>
            </a:extLst>
          </p:cNvPr>
          <p:cNvCxnSpPr>
            <a:stCxn id="76" idx="6"/>
            <a:endCxn id="79" idx="2"/>
          </p:cNvCxnSpPr>
          <p:nvPr/>
        </p:nvCxnSpPr>
        <p:spPr>
          <a:xfrm>
            <a:off x="5476896" y="456435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B678B7-4A1A-1DC0-91C5-CBEA4E6C1A34}"/>
              </a:ext>
            </a:extLst>
          </p:cNvPr>
          <p:cNvCxnSpPr>
            <a:stCxn id="76" idx="6"/>
            <a:endCxn id="78" idx="2"/>
          </p:cNvCxnSpPr>
          <p:nvPr/>
        </p:nvCxnSpPr>
        <p:spPr>
          <a:xfrm flipV="1">
            <a:off x="5476896" y="436294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8116285-41F4-EE14-64BB-939B51E7055D}"/>
              </a:ext>
            </a:extLst>
          </p:cNvPr>
          <p:cNvCxnSpPr>
            <a:stCxn id="76" idx="6"/>
            <a:endCxn id="77" idx="2"/>
          </p:cNvCxnSpPr>
          <p:nvPr/>
        </p:nvCxnSpPr>
        <p:spPr>
          <a:xfrm flipV="1">
            <a:off x="5476896" y="4154179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B390C13-D299-6F16-D346-FF77A2E9AC85}"/>
              </a:ext>
            </a:extLst>
          </p:cNvPr>
          <p:cNvCxnSpPr/>
          <p:nvPr/>
        </p:nvCxnSpPr>
        <p:spPr>
          <a:xfrm>
            <a:off x="5800386" y="415417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19202C6-0C22-B077-5331-978CE83BA9BB}"/>
              </a:ext>
            </a:extLst>
          </p:cNvPr>
          <p:cNvCxnSpPr/>
          <p:nvPr/>
        </p:nvCxnSpPr>
        <p:spPr>
          <a:xfrm>
            <a:off x="5800386" y="4154179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B8B80D0-F18B-2844-9981-BDF7F9B53F4F}"/>
              </a:ext>
            </a:extLst>
          </p:cNvPr>
          <p:cNvCxnSpPr/>
          <p:nvPr/>
        </p:nvCxnSpPr>
        <p:spPr>
          <a:xfrm>
            <a:off x="5800386" y="4154179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2CE91BC-EC92-93ED-A78F-3CC7F67923E3}"/>
              </a:ext>
            </a:extLst>
          </p:cNvPr>
          <p:cNvCxnSpPr/>
          <p:nvPr/>
        </p:nvCxnSpPr>
        <p:spPr>
          <a:xfrm flipV="1">
            <a:off x="5806107" y="4154179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829F532-6197-269E-3EDB-E7D689AD6F83}"/>
              </a:ext>
            </a:extLst>
          </p:cNvPr>
          <p:cNvCxnSpPr/>
          <p:nvPr/>
        </p:nvCxnSpPr>
        <p:spPr>
          <a:xfrm>
            <a:off x="5806107" y="4362947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B4537E4-9D69-F7CD-1B17-7AA2EE4EB0AD}"/>
              </a:ext>
            </a:extLst>
          </p:cNvPr>
          <p:cNvCxnSpPr/>
          <p:nvPr/>
        </p:nvCxnSpPr>
        <p:spPr>
          <a:xfrm>
            <a:off x="5806107" y="436294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B7BD1D-3D43-7643-4F9D-254946254A6B}"/>
              </a:ext>
            </a:extLst>
          </p:cNvPr>
          <p:cNvCxnSpPr/>
          <p:nvPr/>
        </p:nvCxnSpPr>
        <p:spPr>
          <a:xfrm>
            <a:off x="5806107" y="4564359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0687B91-F4B0-DAC6-1920-85DBAE751F67}"/>
              </a:ext>
            </a:extLst>
          </p:cNvPr>
          <p:cNvCxnSpPr/>
          <p:nvPr/>
        </p:nvCxnSpPr>
        <p:spPr>
          <a:xfrm flipV="1">
            <a:off x="5806107" y="4362947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B8B0BB7-D707-B0FD-01FE-8CB6C41B2750}"/>
              </a:ext>
            </a:extLst>
          </p:cNvPr>
          <p:cNvCxnSpPr/>
          <p:nvPr/>
        </p:nvCxnSpPr>
        <p:spPr>
          <a:xfrm flipV="1">
            <a:off x="5806107" y="4154179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B6655706-EF8C-5222-5D26-9E26D9FD2558}"/>
              </a:ext>
            </a:extLst>
          </p:cNvPr>
          <p:cNvSpPr/>
          <p:nvPr/>
        </p:nvSpPr>
        <p:spPr>
          <a:xfrm>
            <a:off x="6310525" y="408594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2F6CA5C-01E1-7F67-6457-C9118D566489}"/>
              </a:ext>
            </a:extLst>
          </p:cNvPr>
          <p:cNvSpPr/>
          <p:nvPr/>
        </p:nvSpPr>
        <p:spPr>
          <a:xfrm>
            <a:off x="6316246" y="429471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BF0EC43-FC28-D752-4077-BAE86174E647}"/>
              </a:ext>
            </a:extLst>
          </p:cNvPr>
          <p:cNvSpPr/>
          <p:nvPr/>
        </p:nvSpPr>
        <p:spPr>
          <a:xfrm>
            <a:off x="6316246" y="449612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B5858D1-53CA-3168-359C-E80B29E4A7E9}"/>
              </a:ext>
            </a:extLst>
          </p:cNvPr>
          <p:cNvSpPr/>
          <p:nvPr/>
        </p:nvSpPr>
        <p:spPr>
          <a:xfrm>
            <a:off x="6631601" y="408594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D8E9D7A-70F7-6A29-A1C9-6ED968E07D1B}"/>
              </a:ext>
            </a:extLst>
          </p:cNvPr>
          <p:cNvSpPr/>
          <p:nvPr/>
        </p:nvSpPr>
        <p:spPr>
          <a:xfrm>
            <a:off x="6637322" y="429471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07F8EA2-DDBB-6021-83F4-ED6A1770826D}"/>
              </a:ext>
            </a:extLst>
          </p:cNvPr>
          <p:cNvSpPr/>
          <p:nvPr/>
        </p:nvSpPr>
        <p:spPr>
          <a:xfrm>
            <a:off x="6637322" y="449612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8E62DE3-C6DE-9970-2B22-838E05FEBA09}"/>
              </a:ext>
            </a:extLst>
          </p:cNvPr>
          <p:cNvSpPr/>
          <p:nvPr/>
        </p:nvSpPr>
        <p:spPr>
          <a:xfrm>
            <a:off x="6955706" y="408594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9D96A66-1A15-C393-1735-5EBCA889D441}"/>
              </a:ext>
            </a:extLst>
          </p:cNvPr>
          <p:cNvSpPr/>
          <p:nvPr/>
        </p:nvSpPr>
        <p:spPr>
          <a:xfrm>
            <a:off x="6961427" y="4294710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EA4352E-377C-56CE-5174-5495BE278A78}"/>
              </a:ext>
            </a:extLst>
          </p:cNvPr>
          <p:cNvSpPr/>
          <p:nvPr/>
        </p:nvSpPr>
        <p:spPr>
          <a:xfrm>
            <a:off x="6961427" y="4496122"/>
            <a:ext cx="133166" cy="133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8458587-42B8-F9F5-0D7F-D30A825CF491}"/>
              </a:ext>
            </a:extLst>
          </p:cNvPr>
          <p:cNvCxnSpPr>
            <a:stCxn id="101" idx="6"/>
            <a:endCxn id="104" idx="2"/>
          </p:cNvCxnSpPr>
          <p:nvPr/>
        </p:nvCxnSpPr>
        <p:spPr>
          <a:xfrm>
            <a:off x="6443691" y="415252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3ADE401-605B-0BAD-9FF9-C25BDCB11CDE}"/>
              </a:ext>
            </a:extLst>
          </p:cNvPr>
          <p:cNvCxnSpPr>
            <a:stCxn id="101" idx="6"/>
            <a:endCxn id="105" idx="2"/>
          </p:cNvCxnSpPr>
          <p:nvPr/>
        </p:nvCxnSpPr>
        <p:spPr>
          <a:xfrm>
            <a:off x="6443691" y="4152525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44F0C88-A566-EEDA-8C76-F157FC1408E8}"/>
              </a:ext>
            </a:extLst>
          </p:cNvPr>
          <p:cNvCxnSpPr>
            <a:stCxn id="101" idx="6"/>
            <a:endCxn id="106" idx="2"/>
          </p:cNvCxnSpPr>
          <p:nvPr/>
        </p:nvCxnSpPr>
        <p:spPr>
          <a:xfrm>
            <a:off x="6443691" y="4152525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30F27A4-36F1-8ABB-7C90-FF2F1CEEA4BF}"/>
              </a:ext>
            </a:extLst>
          </p:cNvPr>
          <p:cNvCxnSpPr>
            <a:stCxn id="102" idx="6"/>
            <a:endCxn id="104" idx="2"/>
          </p:cNvCxnSpPr>
          <p:nvPr/>
        </p:nvCxnSpPr>
        <p:spPr>
          <a:xfrm flipV="1">
            <a:off x="6449412" y="4152525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2D703BE-51D4-D166-579B-B175018CFC16}"/>
              </a:ext>
            </a:extLst>
          </p:cNvPr>
          <p:cNvCxnSpPr>
            <a:stCxn id="102" idx="6"/>
            <a:endCxn id="105" idx="2"/>
          </p:cNvCxnSpPr>
          <p:nvPr/>
        </p:nvCxnSpPr>
        <p:spPr>
          <a:xfrm>
            <a:off x="6449412" y="4361293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B16EB44-EDC2-5C05-C095-912BB7ED79D2}"/>
              </a:ext>
            </a:extLst>
          </p:cNvPr>
          <p:cNvCxnSpPr>
            <a:stCxn id="102" idx="6"/>
            <a:endCxn id="106" idx="2"/>
          </p:cNvCxnSpPr>
          <p:nvPr/>
        </p:nvCxnSpPr>
        <p:spPr>
          <a:xfrm>
            <a:off x="6449412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25F0B54-6430-418C-2F58-1F32356E5FB3}"/>
              </a:ext>
            </a:extLst>
          </p:cNvPr>
          <p:cNvCxnSpPr>
            <a:stCxn id="103" idx="6"/>
            <a:endCxn id="106" idx="2"/>
          </p:cNvCxnSpPr>
          <p:nvPr/>
        </p:nvCxnSpPr>
        <p:spPr>
          <a:xfrm>
            <a:off x="6449412" y="456270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F1AF698-BE84-DA4E-17F5-E482FA304F50}"/>
              </a:ext>
            </a:extLst>
          </p:cNvPr>
          <p:cNvCxnSpPr>
            <a:stCxn id="103" idx="6"/>
            <a:endCxn id="105" idx="2"/>
          </p:cNvCxnSpPr>
          <p:nvPr/>
        </p:nvCxnSpPr>
        <p:spPr>
          <a:xfrm flipV="1">
            <a:off x="6449412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D5C8256-EC7D-78BC-E05C-5A2375C137CD}"/>
              </a:ext>
            </a:extLst>
          </p:cNvPr>
          <p:cNvCxnSpPr>
            <a:stCxn id="103" idx="6"/>
            <a:endCxn id="104" idx="2"/>
          </p:cNvCxnSpPr>
          <p:nvPr/>
        </p:nvCxnSpPr>
        <p:spPr>
          <a:xfrm flipV="1">
            <a:off x="6449412" y="4152525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468B7C4-AC16-532C-509C-59306A51B79D}"/>
              </a:ext>
            </a:extLst>
          </p:cNvPr>
          <p:cNvCxnSpPr/>
          <p:nvPr/>
        </p:nvCxnSpPr>
        <p:spPr>
          <a:xfrm>
            <a:off x="6772902" y="415252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77CF645-4C3B-7BB8-9E82-534089DF3290}"/>
              </a:ext>
            </a:extLst>
          </p:cNvPr>
          <p:cNvCxnSpPr/>
          <p:nvPr/>
        </p:nvCxnSpPr>
        <p:spPr>
          <a:xfrm>
            <a:off x="6772902" y="4152525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36C8718-A322-8A38-5D57-A602EAD0916C}"/>
              </a:ext>
            </a:extLst>
          </p:cNvPr>
          <p:cNvCxnSpPr/>
          <p:nvPr/>
        </p:nvCxnSpPr>
        <p:spPr>
          <a:xfrm>
            <a:off x="6772902" y="4152525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5B75C32-E440-B6E1-AD0D-8589830475D0}"/>
              </a:ext>
            </a:extLst>
          </p:cNvPr>
          <p:cNvCxnSpPr/>
          <p:nvPr/>
        </p:nvCxnSpPr>
        <p:spPr>
          <a:xfrm flipV="1">
            <a:off x="6778623" y="4152525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EC247BC-ACC4-D54E-83E9-B35B4E8FB0D2}"/>
              </a:ext>
            </a:extLst>
          </p:cNvPr>
          <p:cNvCxnSpPr/>
          <p:nvPr/>
        </p:nvCxnSpPr>
        <p:spPr>
          <a:xfrm>
            <a:off x="6778623" y="4361293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F042FF2-313B-F30F-F64D-464B357D3636}"/>
              </a:ext>
            </a:extLst>
          </p:cNvPr>
          <p:cNvCxnSpPr/>
          <p:nvPr/>
        </p:nvCxnSpPr>
        <p:spPr>
          <a:xfrm>
            <a:off x="6778623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EC684CD7-DBFF-03FF-C666-3398153ECCB5}"/>
              </a:ext>
            </a:extLst>
          </p:cNvPr>
          <p:cNvCxnSpPr/>
          <p:nvPr/>
        </p:nvCxnSpPr>
        <p:spPr>
          <a:xfrm>
            <a:off x="6778623" y="456270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5998077-A529-CC12-C9E5-273EBD885903}"/>
              </a:ext>
            </a:extLst>
          </p:cNvPr>
          <p:cNvCxnSpPr/>
          <p:nvPr/>
        </p:nvCxnSpPr>
        <p:spPr>
          <a:xfrm flipV="1">
            <a:off x="6778623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137B9CF-75A9-0EBB-6551-5AE31EFE79B1}"/>
              </a:ext>
            </a:extLst>
          </p:cNvPr>
          <p:cNvCxnSpPr/>
          <p:nvPr/>
        </p:nvCxnSpPr>
        <p:spPr>
          <a:xfrm flipV="1">
            <a:off x="6778623" y="4152525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C4B337A-9341-9AE2-ADE7-1ACB8B69C508}"/>
              </a:ext>
            </a:extLst>
          </p:cNvPr>
          <p:cNvCxnSpPr/>
          <p:nvPr/>
        </p:nvCxnSpPr>
        <p:spPr>
          <a:xfrm>
            <a:off x="6128336" y="415252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38F30E9-7FF4-42AC-D3C7-6AE3197E6778}"/>
              </a:ext>
            </a:extLst>
          </p:cNvPr>
          <p:cNvCxnSpPr/>
          <p:nvPr/>
        </p:nvCxnSpPr>
        <p:spPr>
          <a:xfrm>
            <a:off x="6128336" y="4152525"/>
            <a:ext cx="193631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49D9DBB-7039-AAD7-CA78-0F37610CF00A}"/>
              </a:ext>
            </a:extLst>
          </p:cNvPr>
          <p:cNvCxnSpPr/>
          <p:nvPr/>
        </p:nvCxnSpPr>
        <p:spPr>
          <a:xfrm>
            <a:off x="6128336" y="4152525"/>
            <a:ext cx="193631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74614BD-5B06-E6B6-372F-1FAE9E773B8C}"/>
              </a:ext>
            </a:extLst>
          </p:cNvPr>
          <p:cNvCxnSpPr/>
          <p:nvPr/>
        </p:nvCxnSpPr>
        <p:spPr>
          <a:xfrm flipV="1">
            <a:off x="6134057" y="4152525"/>
            <a:ext cx="182189" cy="2087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4910EF5-722A-00DC-CE7D-D8AE702136FF}"/>
              </a:ext>
            </a:extLst>
          </p:cNvPr>
          <p:cNvCxnSpPr/>
          <p:nvPr/>
        </p:nvCxnSpPr>
        <p:spPr>
          <a:xfrm>
            <a:off x="6134057" y="4361293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FB4E809-CF64-794F-9036-AD9E4B317C50}"/>
              </a:ext>
            </a:extLst>
          </p:cNvPr>
          <p:cNvCxnSpPr/>
          <p:nvPr/>
        </p:nvCxnSpPr>
        <p:spPr>
          <a:xfrm>
            <a:off x="6134057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6D68393A-01C5-AB30-6991-DEF0339FC636}"/>
              </a:ext>
            </a:extLst>
          </p:cNvPr>
          <p:cNvCxnSpPr/>
          <p:nvPr/>
        </p:nvCxnSpPr>
        <p:spPr>
          <a:xfrm>
            <a:off x="6134057" y="4562705"/>
            <a:ext cx="1879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401628E-1567-5A37-22FE-500B64F964B0}"/>
              </a:ext>
            </a:extLst>
          </p:cNvPr>
          <p:cNvCxnSpPr/>
          <p:nvPr/>
        </p:nvCxnSpPr>
        <p:spPr>
          <a:xfrm flipV="1">
            <a:off x="6134057" y="4361293"/>
            <a:ext cx="187910" cy="2014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68880C1-8CFE-B299-553E-22B03FE240FA}"/>
              </a:ext>
            </a:extLst>
          </p:cNvPr>
          <p:cNvCxnSpPr/>
          <p:nvPr/>
        </p:nvCxnSpPr>
        <p:spPr>
          <a:xfrm flipV="1">
            <a:off x="6134057" y="4152525"/>
            <a:ext cx="182189" cy="41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804358D-3087-54BD-048C-205F0C51C478}"/>
              </a:ext>
            </a:extLst>
          </p:cNvPr>
          <p:cNvSpPr/>
          <p:nvPr/>
        </p:nvSpPr>
        <p:spPr>
          <a:xfrm>
            <a:off x="7839850" y="4244139"/>
            <a:ext cx="275208" cy="2752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D2A227F-750E-2590-0FE3-F61D1A7B319C}"/>
              </a:ext>
            </a:extLst>
          </p:cNvPr>
          <p:cNvSpPr txBox="1"/>
          <p:nvPr/>
        </p:nvSpPr>
        <p:spPr>
          <a:xfrm>
            <a:off x="5399687" y="1270630"/>
            <a:ext cx="1622602" cy="307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B04AC81-2ED4-1D3D-0A95-621928C42548}"/>
              </a:ext>
            </a:extLst>
          </p:cNvPr>
          <p:cNvSpPr txBox="1"/>
          <p:nvPr/>
        </p:nvSpPr>
        <p:spPr>
          <a:xfrm>
            <a:off x="5533129" y="3294296"/>
            <a:ext cx="1377807" cy="3077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140" name="Oval Callout 139">
            <a:extLst>
              <a:ext uri="{FF2B5EF4-FFF2-40B4-BE49-F238E27FC236}">
                <a16:creationId xmlns:a16="http://schemas.microsoft.com/office/drawing/2014/main" id="{FCECCCCF-B5A8-B164-6F86-A13D38292B42}"/>
              </a:ext>
            </a:extLst>
          </p:cNvPr>
          <p:cNvSpPr/>
          <p:nvPr/>
        </p:nvSpPr>
        <p:spPr>
          <a:xfrm>
            <a:off x="5657721" y="2089444"/>
            <a:ext cx="542636" cy="310896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166BF36-0013-A947-1C8B-4EFDDCD7278B}"/>
              </a:ext>
            </a:extLst>
          </p:cNvPr>
          <p:cNvSpPr txBox="1"/>
          <p:nvPr/>
        </p:nvSpPr>
        <p:spPr>
          <a:xfrm>
            <a:off x="5654606" y="2083906"/>
            <a:ext cx="667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Tires</a:t>
            </a:r>
          </a:p>
        </p:txBody>
      </p:sp>
      <p:sp>
        <p:nvSpPr>
          <p:cNvPr id="144" name="Oval Callout 143">
            <a:extLst>
              <a:ext uri="{FF2B5EF4-FFF2-40B4-BE49-F238E27FC236}">
                <a16:creationId xmlns:a16="http://schemas.microsoft.com/office/drawing/2014/main" id="{4FC91437-75DE-7345-A593-203753188347}"/>
              </a:ext>
            </a:extLst>
          </p:cNvPr>
          <p:cNvSpPr/>
          <p:nvPr/>
        </p:nvSpPr>
        <p:spPr>
          <a:xfrm>
            <a:off x="4941947" y="2089444"/>
            <a:ext cx="667380" cy="310896"/>
          </a:xfrm>
          <a:prstGeom prst="wedgeEllipseCallou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A99395F-DD3E-74E0-317E-458B7497742C}"/>
              </a:ext>
            </a:extLst>
          </p:cNvPr>
          <p:cNvSpPr txBox="1"/>
          <p:nvPr/>
        </p:nvSpPr>
        <p:spPr>
          <a:xfrm>
            <a:off x="4939649" y="2072203"/>
            <a:ext cx="667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Doors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97062616-649D-B06B-2C88-DC0BB5E4751E}"/>
              </a:ext>
            </a:extLst>
          </p:cNvPr>
          <p:cNvCxnSpPr/>
          <p:nvPr/>
        </p:nvCxnSpPr>
        <p:spPr>
          <a:xfrm>
            <a:off x="4824498" y="2751348"/>
            <a:ext cx="420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784DA2FB-E3C2-943D-718E-34F0181433B0}"/>
              </a:ext>
            </a:extLst>
          </p:cNvPr>
          <p:cNvCxnSpPr/>
          <p:nvPr/>
        </p:nvCxnSpPr>
        <p:spPr>
          <a:xfrm>
            <a:off x="6023067" y="2726372"/>
            <a:ext cx="420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2C2EBFA-E851-08AB-CD00-F27EA8193674}"/>
              </a:ext>
            </a:extLst>
          </p:cNvPr>
          <p:cNvCxnSpPr>
            <a:cxnSpLocks/>
          </p:cNvCxnSpPr>
          <p:nvPr/>
        </p:nvCxnSpPr>
        <p:spPr>
          <a:xfrm>
            <a:off x="7448826" y="2703837"/>
            <a:ext cx="327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D3980B60-E7C9-DFBE-B95F-DF298EF6E539}"/>
              </a:ext>
            </a:extLst>
          </p:cNvPr>
          <p:cNvCxnSpPr/>
          <p:nvPr/>
        </p:nvCxnSpPr>
        <p:spPr>
          <a:xfrm>
            <a:off x="4830594" y="4357615"/>
            <a:ext cx="420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387A2F03-A8E2-CA4F-7573-BD5D69A347C6}"/>
              </a:ext>
            </a:extLst>
          </p:cNvPr>
          <p:cNvCxnSpPr/>
          <p:nvPr/>
        </p:nvCxnSpPr>
        <p:spPr>
          <a:xfrm>
            <a:off x="7233727" y="4345603"/>
            <a:ext cx="420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531E60-6929-13FD-F2B4-031758A412B3}"/>
              </a:ext>
            </a:extLst>
          </p:cNvPr>
          <p:cNvSpPr txBox="1"/>
          <p:nvPr/>
        </p:nvSpPr>
        <p:spPr>
          <a:xfrm>
            <a:off x="3923616" y="1724211"/>
            <a:ext cx="59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57C5E-A798-4F1F-E834-7AD5D9835E0F}"/>
              </a:ext>
            </a:extLst>
          </p:cNvPr>
          <p:cNvSpPr txBox="1"/>
          <p:nvPr/>
        </p:nvSpPr>
        <p:spPr>
          <a:xfrm>
            <a:off x="4907845" y="1727492"/>
            <a:ext cx="1314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Extract Labels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04CC0-FC84-210F-1D26-C4E1CC9609AF}"/>
              </a:ext>
            </a:extLst>
          </p:cNvPr>
          <p:cNvSpPr txBox="1"/>
          <p:nvPr/>
        </p:nvSpPr>
        <p:spPr>
          <a:xfrm>
            <a:off x="6668051" y="1721606"/>
            <a:ext cx="606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5E1D4-B01C-0FA2-8B88-D414849E5ED1}"/>
              </a:ext>
            </a:extLst>
          </p:cNvPr>
          <p:cNvSpPr txBox="1"/>
          <p:nvPr/>
        </p:nvSpPr>
        <p:spPr>
          <a:xfrm>
            <a:off x="7484173" y="1724211"/>
            <a:ext cx="98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970B4-74E6-FACE-4209-553383DFDA25}"/>
              </a:ext>
            </a:extLst>
          </p:cNvPr>
          <p:cNvSpPr txBox="1"/>
          <p:nvPr/>
        </p:nvSpPr>
        <p:spPr>
          <a:xfrm>
            <a:off x="3923616" y="3750835"/>
            <a:ext cx="59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1B5CA-9EB9-EAD3-C944-02C986614663}"/>
              </a:ext>
            </a:extLst>
          </p:cNvPr>
          <p:cNvSpPr txBox="1"/>
          <p:nvPr/>
        </p:nvSpPr>
        <p:spPr>
          <a:xfrm>
            <a:off x="5485286" y="3752508"/>
            <a:ext cx="1426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Extract + Train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E9A97D-C374-B3D6-B320-6BA8005D0967}"/>
              </a:ext>
            </a:extLst>
          </p:cNvPr>
          <p:cNvSpPr txBox="1"/>
          <p:nvPr/>
        </p:nvSpPr>
        <p:spPr>
          <a:xfrm>
            <a:off x="7484173" y="3750835"/>
            <a:ext cx="98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</a:t>
            </a:r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0AE38-3862-9870-A1CC-CE11CF65B7AE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Machine learning 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AEF8F-030C-F3E8-ADEA-075BAE86D1F0}"/>
              </a:ext>
            </a:extLst>
          </p:cNvPr>
          <p:cNvSpPr txBox="1"/>
          <p:nvPr/>
        </p:nvSpPr>
        <p:spPr>
          <a:xfrm>
            <a:off x="7840712" y="2578428"/>
            <a:ext cx="36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$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8338B-5AA2-A6BB-0055-B1156F65CF9D}"/>
              </a:ext>
            </a:extLst>
          </p:cNvPr>
          <p:cNvSpPr txBox="1"/>
          <p:nvPr/>
        </p:nvSpPr>
        <p:spPr>
          <a:xfrm>
            <a:off x="7840712" y="4231636"/>
            <a:ext cx="274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8855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26EBD7-B9D5-7C1F-AC5A-D6F07BBECFAA}"/>
              </a:ext>
            </a:extLst>
          </p:cNvPr>
          <p:cNvSpPr txBox="1"/>
          <p:nvPr/>
        </p:nvSpPr>
        <p:spPr>
          <a:xfrm>
            <a:off x="7650211" y="919049"/>
            <a:ext cx="1370947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Human vs.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1AF96-5D37-638A-EA4E-941C85CC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49" y="896222"/>
            <a:ext cx="3215089" cy="2076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6A094-D8E8-1878-42DA-6B45BFBA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216" y="896222"/>
            <a:ext cx="1469036" cy="1469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19258-F32B-B771-3647-AF4649F4E40A}"/>
              </a:ext>
            </a:extLst>
          </p:cNvPr>
          <p:cNvSpPr txBox="1"/>
          <p:nvPr/>
        </p:nvSpPr>
        <p:spPr>
          <a:xfrm>
            <a:off x="6128982" y="1888204"/>
            <a:ext cx="917949" cy="477054"/>
          </a:xfrm>
          <a:prstGeom prst="rect">
            <a:avLst/>
          </a:prstGeom>
          <a:solidFill>
            <a:srgbClr val="3366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</a:rPr>
              <a:t>1996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B7FC5-EB8D-BEEE-8C5F-BCEF18F31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6" y="2563896"/>
            <a:ext cx="3655930" cy="243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CDFD0-5767-384C-5369-9EED03C8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464" y="3065491"/>
            <a:ext cx="1467574" cy="1467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F7B29F-CC00-40EB-968D-15E112A8B8C8}"/>
              </a:ext>
            </a:extLst>
          </p:cNvPr>
          <p:cNvSpPr txBox="1"/>
          <p:nvPr/>
        </p:nvSpPr>
        <p:spPr>
          <a:xfrm>
            <a:off x="1928927" y="4056011"/>
            <a:ext cx="834634" cy="477054"/>
          </a:xfrm>
          <a:prstGeom prst="rect">
            <a:avLst/>
          </a:prstGeom>
          <a:solidFill>
            <a:srgbClr val="3366FF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500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4153E-E732-45DB-D62B-05F1C121B4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CFD01-2059-51C2-CD3E-C4EA39468688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ML history: old versus deep</a:t>
            </a:r>
          </a:p>
        </p:txBody>
      </p:sp>
    </p:spTree>
    <p:extLst>
      <p:ext uri="{BB962C8B-B14F-4D97-AF65-F5344CB8AC3E}">
        <p14:creationId xmlns:p14="http://schemas.microsoft.com/office/powerpoint/2010/main" val="88324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177C-2799-C957-B0AD-923F095C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39" y="675029"/>
            <a:ext cx="4192978" cy="544294"/>
          </a:xfrm>
        </p:spPr>
        <p:txBody>
          <a:bodyPr>
            <a:normAutofit/>
          </a:bodyPr>
          <a:lstStyle/>
          <a:p>
            <a:r>
              <a:rPr lang="en-US" sz="2000" dirty="0"/>
              <a:t>Varying Complexities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543C9-F426-5E5D-E8D4-F510EA11E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96" y="1135507"/>
            <a:ext cx="2284588" cy="228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11094-0050-FA28-23E9-E9E51BE01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52" y="1135507"/>
            <a:ext cx="2284588" cy="2284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4C9A5-1A12-8AF2-4341-E792DF2100CE}"/>
              </a:ext>
            </a:extLst>
          </p:cNvPr>
          <p:cNvSpPr txBox="1"/>
          <p:nvPr/>
        </p:nvSpPr>
        <p:spPr>
          <a:xfrm>
            <a:off x="967987" y="3554845"/>
            <a:ext cx="121061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E3941-BDD2-B5D5-C676-4EF16C162134}"/>
              </a:ext>
            </a:extLst>
          </p:cNvPr>
          <p:cNvSpPr txBox="1"/>
          <p:nvPr/>
        </p:nvSpPr>
        <p:spPr>
          <a:xfrm>
            <a:off x="913371" y="4058927"/>
            <a:ext cx="126523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8AB9C-57FC-50B3-3082-5778E4C9C4A6}"/>
              </a:ext>
            </a:extLst>
          </p:cNvPr>
          <p:cNvSpPr txBox="1"/>
          <p:nvPr/>
        </p:nvSpPr>
        <p:spPr>
          <a:xfrm>
            <a:off x="1161734" y="4562564"/>
            <a:ext cx="7685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47005-7BD3-2AE1-5FF9-AD1AAA37757F}"/>
              </a:ext>
            </a:extLst>
          </p:cNvPr>
          <p:cNvSpPr txBox="1"/>
          <p:nvPr/>
        </p:nvSpPr>
        <p:spPr>
          <a:xfrm>
            <a:off x="3629714" y="3554845"/>
            <a:ext cx="36665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D3B63-68EB-31DB-4AD9-88EA7F7CC03F}"/>
              </a:ext>
            </a:extLst>
          </p:cNvPr>
          <p:cNvSpPr txBox="1"/>
          <p:nvPr/>
        </p:nvSpPr>
        <p:spPr>
          <a:xfrm>
            <a:off x="6914898" y="3555190"/>
            <a:ext cx="36665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A3B8C-5DEC-16FC-185B-3988D66240C1}"/>
              </a:ext>
            </a:extLst>
          </p:cNvPr>
          <p:cNvSpPr txBox="1"/>
          <p:nvPr/>
        </p:nvSpPr>
        <p:spPr>
          <a:xfrm>
            <a:off x="3236238" y="3554845"/>
            <a:ext cx="641221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32,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6B350-3510-004D-180B-FC27EBC1C932}"/>
              </a:ext>
            </a:extLst>
          </p:cNvPr>
          <p:cNvSpPr txBox="1"/>
          <p:nvPr/>
        </p:nvSpPr>
        <p:spPr>
          <a:xfrm>
            <a:off x="6220863" y="3564983"/>
            <a:ext cx="1002047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&lt;361,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D594A-6E4D-7914-CAEA-B4A43E2FCF23}"/>
              </a:ext>
            </a:extLst>
          </p:cNvPr>
          <p:cNvSpPr txBox="1"/>
          <p:nvPr/>
        </p:nvSpPr>
        <p:spPr>
          <a:xfrm>
            <a:off x="3117667" y="4058927"/>
            <a:ext cx="1390750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2D,  8×8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AAA9C-6411-500F-AAD4-B81FFBC7B0BF}"/>
              </a:ext>
            </a:extLst>
          </p:cNvPr>
          <p:cNvSpPr txBox="1"/>
          <p:nvPr/>
        </p:nvSpPr>
        <p:spPr>
          <a:xfrm>
            <a:off x="6220860" y="4057136"/>
            <a:ext cx="175473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2D,  19×19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DCC82-9322-550F-3F53-45656AF7C72A}"/>
              </a:ext>
            </a:extLst>
          </p:cNvPr>
          <p:cNvSpPr txBox="1"/>
          <p:nvPr/>
        </p:nvSpPr>
        <p:spPr>
          <a:xfrm>
            <a:off x="3066494" y="4564939"/>
            <a:ext cx="165339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moderate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BB6DA-1120-9B97-A20C-A929760B4632}"/>
              </a:ext>
            </a:extLst>
          </p:cNvPr>
          <p:cNvSpPr txBox="1"/>
          <p:nvPr/>
        </p:nvSpPr>
        <p:spPr>
          <a:xfrm>
            <a:off x="6220860" y="4573889"/>
            <a:ext cx="11698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simple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9C98B-61D7-FC68-62F3-ACEE6D95DFAA}"/>
              </a:ext>
            </a:extLst>
          </p:cNvPr>
          <p:cNvSpPr txBox="1"/>
          <p:nvPr/>
        </p:nvSpPr>
        <p:spPr>
          <a:xfrm>
            <a:off x="7472123" y="4052078"/>
            <a:ext cx="1274685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2.08×10</a:t>
            </a:r>
            <a:r>
              <a:rPr lang="en-US" sz="1800" b="1" baseline="30000" dirty="0"/>
              <a:t>170</a:t>
            </a:r>
            <a:endParaRPr lang="en-US" sz="1800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4B41B23-C25D-834A-2BE8-8AF2D965D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7B3617-44EE-82CD-DF22-510614FE900F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ML: from chess to GO …</a:t>
            </a:r>
          </a:p>
        </p:txBody>
      </p:sp>
    </p:spTree>
    <p:extLst>
      <p:ext uri="{BB962C8B-B14F-4D97-AF65-F5344CB8AC3E}">
        <p14:creationId xmlns:p14="http://schemas.microsoft.com/office/powerpoint/2010/main" val="83654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C9BA-FD28-19D7-FE79-BB7E9AF7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66" y="847571"/>
            <a:ext cx="3251632" cy="488229"/>
          </a:xfrm>
        </p:spPr>
        <p:txBody>
          <a:bodyPr>
            <a:normAutofit/>
          </a:bodyPr>
          <a:lstStyle/>
          <a:p>
            <a:r>
              <a:rPr lang="en-US" sz="2000" dirty="0"/>
              <a:t>How about chemistry?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C8BB4-EB19-00E3-2152-A790951DCB5F}"/>
              </a:ext>
            </a:extLst>
          </p:cNvPr>
          <p:cNvSpPr txBox="1"/>
          <p:nvPr/>
        </p:nvSpPr>
        <p:spPr>
          <a:xfrm>
            <a:off x="854531" y="1864657"/>
            <a:ext cx="1146468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AB8FA-4C8F-DE54-A928-0005E088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43" y="1157198"/>
            <a:ext cx="3799116" cy="178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6C44C0-37F1-0783-44D5-92F52767A6E9}"/>
              </a:ext>
            </a:extLst>
          </p:cNvPr>
          <p:cNvSpPr txBox="1"/>
          <p:nvPr/>
        </p:nvSpPr>
        <p:spPr>
          <a:xfrm>
            <a:off x="853852" y="3371506"/>
            <a:ext cx="1236236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BB8ED-3D1D-49D1-E11F-91AF3229F6AB}"/>
              </a:ext>
            </a:extLst>
          </p:cNvPr>
          <p:cNvSpPr txBox="1"/>
          <p:nvPr/>
        </p:nvSpPr>
        <p:spPr>
          <a:xfrm>
            <a:off x="2228967" y="3265963"/>
            <a:ext cx="1728378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b="1" dirty="0"/>
              <a:t>3D, infinite</a:t>
            </a:r>
          </a:p>
          <a:p>
            <a:r>
              <a:rPr lang="en-US" sz="1800" b="1" dirty="0"/>
              <a:t>configuration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F5E60-2B37-1663-546A-6D9FB334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94" y="3093192"/>
            <a:ext cx="1135307" cy="12688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620A7-0C62-EEDC-D165-178FE9E1F189}"/>
              </a:ext>
            </a:extLst>
          </p:cNvPr>
          <p:cNvSpPr txBox="1"/>
          <p:nvPr/>
        </p:nvSpPr>
        <p:spPr>
          <a:xfrm>
            <a:off x="854531" y="4513809"/>
            <a:ext cx="77457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Rules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52A6F-A560-26B6-B6D3-12709A5027B5}"/>
              </a:ext>
            </a:extLst>
          </p:cNvPr>
          <p:cNvSpPr txBox="1"/>
          <p:nvPr/>
        </p:nvSpPr>
        <p:spPr>
          <a:xfrm>
            <a:off x="2228967" y="4513808"/>
            <a:ext cx="52886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800" b="1" dirty="0"/>
              <a:t>Quantum mechanics (subtle and hard to learn)</a:t>
            </a:r>
          </a:p>
        </p:txBody>
      </p:sp>
      <p:pic>
        <p:nvPicPr>
          <p:cNvPr id="3" name="Picture 2" descr="The game has changed.' AI triumphs at solving protein structures | Science  | AAAS">
            <a:extLst>
              <a:ext uri="{FF2B5EF4-FFF2-40B4-BE49-F238E27FC236}">
                <a16:creationId xmlns:a16="http://schemas.microsoft.com/office/drawing/2014/main" id="{26D34F02-2F52-8A86-63B6-3A33FCCD6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13161"/>
          <a:stretch/>
        </p:blipFill>
        <p:spPr bwMode="auto">
          <a:xfrm>
            <a:off x="5313832" y="3092790"/>
            <a:ext cx="1621806" cy="127039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IMD simulation box for PCL‐LiTFSI electrolyte on the Li (100) anode... |  Download Scientific Diagram">
            <a:extLst>
              <a:ext uri="{FF2B5EF4-FFF2-40B4-BE49-F238E27FC236}">
                <a16:creationId xmlns:a16="http://schemas.microsoft.com/office/drawing/2014/main" id="{EE34D167-B7DB-56C9-44DC-86ED3B9F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94" y="3092790"/>
            <a:ext cx="1811506" cy="12692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1C2279-6C73-91E7-DB03-2E96185DE3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9BAB8-388B-015B-7185-39EFBA7032D0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 to 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44B37-526D-AB11-C46A-3D79E53E3558}"/>
              </a:ext>
            </a:extLst>
          </p:cNvPr>
          <p:cNvSpPr txBox="1"/>
          <p:nvPr/>
        </p:nvSpPr>
        <p:spPr>
          <a:xfrm>
            <a:off x="2367016" y="1864657"/>
            <a:ext cx="72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100+</a:t>
            </a:r>
          </a:p>
        </p:txBody>
      </p:sp>
    </p:spTree>
    <p:extLst>
      <p:ext uri="{BB962C8B-B14F-4D97-AF65-F5344CB8AC3E}">
        <p14:creationId xmlns:p14="http://schemas.microsoft.com/office/powerpoint/2010/main" val="36250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5827300" y="2034910"/>
            <a:ext cx="1356867" cy="864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(ACE)</a:t>
            </a:r>
            <a:br>
              <a:rPr lang="en" dirty="0"/>
            </a:br>
            <a:endParaRPr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3C31D-2867-CA10-A275-47D31FF4AB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2" name="Google Shape;120;p19">
            <a:extLst>
              <a:ext uri="{FF2B5EF4-FFF2-40B4-BE49-F238E27FC236}">
                <a16:creationId xmlns:a16="http://schemas.microsoft.com/office/drawing/2014/main" id="{907CDE28-C220-AA55-2211-F45D2E3221C3}"/>
              </a:ext>
            </a:extLst>
          </p:cNvPr>
          <p:cNvSpPr txBox="1">
            <a:spLocks/>
          </p:cNvSpPr>
          <p:nvPr/>
        </p:nvSpPr>
        <p:spPr>
          <a:xfrm>
            <a:off x="4572000" y="2609448"/>
            <a:ext cx="3867468" cy="86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2400" dirty="0"/>
            </a:br>
            <a:r>
              <a:rPr lang="en-US" sz="2400" dirty="0"/>
              <a:t>Atomic Cluster Expansion: </a:t>
            </a:r>
            <a:br>
              <a:rPr lang="en-US" sz="2400" dirty="0"/>
            </a:br>
            <a:r>
              <a:rPr lang="en-US" sz="2400" dirty="0"/>
              <a:t>A Traditional ML Approach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A magazine cover with a red lightning&#10;&#10;AI-generated content may be incorrect.">
            <a:extLst>
              <a:ext uri="{FF2B5EF4-FFF2-40B4-BE49-F238E27FC236}">
                <a16:creationId xmlns:a16="http://schemas.microsoft.com/office/drawing/2014/main" id="{D8DE0F65-19BC-4D22-476B-95957689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06" y="599566"/>
            <a:ext cx="3037044" cy="406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55176-7FF2-4E1C-2712-363CC0DB9432}"/>
              </a:ext>
            </a:extLst>
          </p:cNvPr>
          <p:cNvSpPr txBox="1"/>
          <p:nvPr/>
        </p:nvSpPr>
        <p:spPr>
          <a:xfrm>
            <a:off x="4514996" y="4663217"/>
            <a:ext cx="3924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Kovacs et al. J. Chem. Theory </a:t>
            </a:r>
            <a:r>
              <a:rPr lang="en-US" i="1" dirty="0" err="1"/>
              <a:t>Comput</a:t>
            </a:r>
            <a:r>
              <a:rPr lang="en-US" i="1" dirty="0"/>
              <a:t>. (2021)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224030" y="7297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Cluster Expansion:</a:t>
            </a: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07213"/>
            <a:ext cx="4941859" cy="329898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585458" y="805022"/>
            <a:ext cx="5435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 err="1">
                <a:solidFill>
                  <a:schemeClr val="dk1"/>
                </a:solidFill>
              </a:rPr>
              <a:t>E</a:t>
            </a:r>
            <a:r>
              <a:rPr lang="en" sz="2000" baseline="-25000" dirty="0" err="1">
                <a:solidFill>
                  <a:schemeClr val="dk1"/>
                </a:solidFill>
              </a:rPr>
              <a:t>total</a:t>
            </a:r>
            <a:r>
              <a:rPr lang="en" sz="2000" dirty="0">
                <a:solidFill>
                  <a:schemeClr val="dk1"/>
                </a:solidFill>
              </a:rPr>
              <a:t>=𝚺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i="1" dirty="0" err="1">
                <a:solidFill>
                  <a:schemeClr val="dk1"/>
                </a:solidFill>
              </a:rPr>
              <a:t>V</a:t>
            </a:r>
            <a:r>
              <a:rPr lang="en" sz="2000" baseline="30000" dirty="0">
                <a:solidFill>
                  <a:schemeClr val="dk1"/>
                </a:solidFill>
              </a:rPr>
              <a:t>(1)</a:t>
            </a: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>
                <a:solidFill>
                  <a:schemeClr val="dk1"/>
                </a:solidFill>
              </a:rPr>
              <a:t>) + 𝚺</a:t>
            </a:r>
            <a:r>
              <a:rPr lang="en" sz="2000" baseline="-25000" dirty="0" err="1">
                <a:solidFill>
                  <a:schemeClr val="dk1"/>
                </a:solidFill>
              </a:rPr>
              <a:t>ij</a:t>
            </a:r>
            <a:r>
              <a:rPr lang="en" sz="2000" i="1" dirty="0" err="1">
                <a:solidFill>
                  <a:schemeClr val="dk1"/>
                </a:solidFill>
              </a:rPr>
              <a:t>V</a:t>
            </a:r>
            <a:r>
              <a:rPr lang="en" sz="2000" baseline="30000" dirty="0">
                <a:solidFill>
                  <a:schemeClr val="dk1"/>
                </a:solidFill>
              </a:rPr>
              <a:t>(2)</a:t>
            </a: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j</a:t>
            </a:r>
            <a:r>
              <a:rPr lang="en" sz="2000" dirty="0">
                <a:solidFill>
                  <a:schemeClr val="dk1"/>
                </a:solidFill>
              </a:rPr>
              <a:t>) + 𝚺</a:t>
            </a:r>
            <a:r>
              <a:rPr lang="en" sz="2000" baseline="-25000" dirty="0" err="1">
                <a:solidFill>
                  <a:schemeClr val="dk1"/>
                </a:solidFill>
              </a:rPr>
              <a:t>ijk</a:t>
            </a:r>
            <a:r>
              <a:rPr lang="en" sz="2000" i="1" dirty="0" err="1">
                <a:solidFill>
                  <a:schemeClr val="dk1"/>
                </a:solidFill>
              </a:rPr>
              <a:t>V</a:t>
            </a:r>
            <a:r>
              <a:rPr lang="en" sz="2000" baseline="30000" dirty="0">
                <a:solidFill>
                  <a:schemeClr val="dk1"/>
                </a:solidFill>
              </a:rPr>
              <a:t>(3)</a:t>
            </a: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j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k</a:t>
            </a:r>
            <a:r>
              <a:rPr lang="en" sz="2000" dirty="0">
                <a:solidFill>
                  <a:schemeClr val="dk1"/>
                </a:solidFill>
              </a:rPr>
              <a:t>) + …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720555" y="2482017"/>
            <a:ext cx="86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j</a:t>
            </a:r>
            <a:r>
              <a:rPr lang="en" sz="2000" dirty="0">
                <a:solidFill>
                  <a:schemeClr val="dk1"/>
                </a:solidFill>
              </a:rPr>
              <a:t>)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4837680" y="3210236"/>
            <a:ext cx="11916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j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k</a:t>
            </a:r>
            <a:r>
              <a:rPr lang="en" sz="2000" dirty="0">
                <a:solidFill>
                  <a:schemeClr val="dk1"/>
                </a:solidFill>
              </a:rPr>
              <a:t>)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534633" y="3983562"/>
            <a:ext cx="1434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(</a:t>
            </a:r>
            <a:r>
              <a:rPr lang="en" sz="2000" dirty="0" err="1">
                <a:solidFill>
                  <a:schemeClr val="dk1"/>
                </a:solidFill>
              </a:rPr>
              <a:t>r</a:t>
            </a:r>
            <a:r>
              <a:rPr lang="en" sz="2000" baseline="-25000" dirty="0" err="1">
                <a:solidFill>
                  <a:schemeClr val="dk1"/>
                </a:solidFill>
              </a:rPr>
              <a:t>i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j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k</a:t>
            </a:r>
            <a:r>
              <a:rPr lang="en" sz="2000" dirty="0" err="1">
                <a:solidFill>
                  <a:schemeClr val="dk1"/>
                </a:solidFill>
              </a:rPr>
              <a:t>,r</a:t>
            </a:r>
            <a:r>
              <a:rPr lang="en" sz="2000" baseline="-25000" dirty="0" err="1">
                <a:solidFill>
                  <a:schemeClr val="dk1"/>
                </a:solidFill>
              </a:rPr>
              <a:t>l</a:t>
            </a:r>
            <a:r>
              <a:rPr lang="en" sz="2000" dirty="0">
                <a:solidFill>
                  <a:schemeClr val="dk1"/>
                </a:solidFill>
              </a:rPr>
              <a:t>)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" name="Google Shape;91;p15">
            <a:extLst>
              <a:ext uri="{FF2B5EF4-FFF2-40B4-BE49-F238E27FC236}">
                <a16:creationId xmlns:a16="http://schemas.microsoft.com/office/drawing/2014/main" id="{168E4B99-EF26-7EE1-322C-2DDD4B4AC3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0429" t="37924" r="28942" b="36822"/>
          <a:stretch/>
        </p:blipFill>
        <p:spPr>
          <a:xfrm>
            <a:off x="5326018" y="2016933"/>
            <a:ext cx="1852130" cy="7112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D564A-12DB-2EDA-1A85-C4DC748916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A533A-0F1D-34B8-83C6-1E3FD9BBB2C3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ACE representation</a:t>
            </a:r>
          </a:p>
        </p:txBody>
      </p:sp>
      <p:pic>
        <p:nvPicPr>
          <p:cNvPr id="5" name="Google Shape;101;p16">
            <a:extLst>
              <a:ext uri="{FF2B5EF4-FFF2-40B4-BE49-F238E27FC236}">
                <a16:creationId xmlns:a16="http://schemas.microsoft.com/office/drawing/2014/main" id="{B7E6CE21-4C63-14B5-8D69-6889B4E752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8887" y="1409844"/>
            <a:ext cx="54807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979FF-FA5A-1489-E264-0584CBDB0C95}"/>
              </a:ext>
            </a:extLst>
          </p:cNvPr>
          <p:cNvSpPr txBox="1"/>
          <p:nvPr/>
        </p:nvSpPr>
        <p:spPr>
          <a:xfrm>
            <a:off x="5686384" y="4700630"/>
            <a:ext cx="305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Aziz et al. TOP APPL PHYS 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87F5F-E9A9-CAAF-8BAF-A32F2417CCF8}"/>
              </a:ext>
            </a:extLst>
          </p:cNvPr>
          <p:cNvSpPr txBox="1"/>
          <p:nvPr/>
        </p:nvSpPr>
        <p:spPr>
          <a:xfrm>
            <a:off x="311700" y="1401813"/>
            <a:ext cx="1963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BCC Lattice</a:t>
            </a:r>
          </a:p>
        </p:txBody>
      </p:sp>
      <p:pic>
        <p:nvPicPr>
          <p:cNvPr id="8" name="Google Shape;100;p16">
            <a:extLst>
              <a:ext uri="{FF2B5EF4-FFF2-40B4-BE49-F238E27FC236}">
                <a16:creationId xmlns:a16="http://schemas.microsoft.com/office/drawing/2014/main" id="{954E1CEF-D853-27A0-438A-3E981BB2394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t="-1" b="29091"/>
          <a:stretch/>
        </p:blipFill>
        <p:spPr>
          <a:xfrm>
            <a:off x="6858428" y="2862391"/>
            <a:ext cx="1803986" cy="15175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ultiply 8">
            <a:extLst>
              <a:ext uri="{FF2B5EF4-FFF2-40B4-BE49-F238E27FC236}">
                <a16:creationId xmlns:a16="http://schemas.microsoft.com/office/drawing/2014/main" id="{99C96636-2F97-2753-9D0F-66FE1936F3A9}"/>
              </a:ext>
            </a:extLst>
          </p:cNvPr>
          <p:cNvSpPr/>
          <p:nvPr/>
        </p:nvSpPr>
        <p:spPr>
          <a:xfrm>
            <a:off x="6708084" y="2621167"/>
            <a:ext cx="1852130" cy="1859485"/>
          </a:xfrm>
          <a:prstGeom prst="mathMultiply">
            <a:avLst/>
          </a:prstGeom>
          <a:solidFill>
            <a:srgbClr val="FF0000">
              <a:alpha val="78203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2196" t="2493" r="1454" b="3777"/>
          <a:stretch/>
        </p:blipFill>
        <p:spPr>
          <a:xfrm>
            <a:off x="311700" y="1152475"/>
            <a:ext cx="5548723" cy="3416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73" name="Google Shape;73;p15"/>
          <p:cNvSpPr txBox="1"/>
          <p:nvPr/>
        </p:nvSpPr>
        <p:spPr>
          <a:xfrm>
            <a:off x="698225" y="1547700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84050" y="2148275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2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035750" y="2509975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3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63325" y="3116225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4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727325" y="3763200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5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20600" y="3839950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6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845350" y="2660575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7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444675" y="2284350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9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93075" y="3168575"/>
            <a:ext cx="39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8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992952" y="3568775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13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816475" y="3168575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15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615075" y="3968975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14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770525" y="1637925"/>
            <a:ext cx="47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10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3420775" y="1152475"/>
            <a:ext cx="47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12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3280975" y="2213825"/>
            <a:ext cx="47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11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4405300" y="1913000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16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4667950" y="2768375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17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5309125" y="2548475"/>
            <a:ext cx="45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E</a:t>
            </a:r>
            <a:r>
              <a:rPr lang="en" b="1" baseline="-25000">
                <a:solidFill>
                  <a:srgbClr val="0000FF"/>
                </a:solidFill>
              </a:rPr>
              <a:t>18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 l="30429" t="30843" r="28942" b="32733"/>
          <a:stretch/>
        </p:blipFill>
        <p:spPr>
          <a:xfrm>
            <a:off x="6412200" y="1847988"/>
            <a:ext cx="1995155" cy="11318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5987175" y="2979875"/>
            <a:ext cx="2845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By summing all the energy values at each site, we find the total energy of our system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What is our site energy?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5987175" y="1146225"/>
            <a:ext cx="2845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Total energy decomposes into site energies E</a:t>
            </a:r>
            <a:r>
              <a:rPr lang="en" sz="1600" b="1" baseline="-25000" dirty="0">
                <a:solidFill>
                  <a:schemeClr val="dk1"/>
                </a:solidFill>
              </a:rPr>
              <a:t>i</a:t>
            </a:r>
            <a:endParaRPr sz="1600" b="1" baseline="-25000" dirty="0">
              <a:solidFill>
                <a:schemeClr val="dk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FBF2C-CB62-CF3F-6BA1-5B60A9FE2D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9630BE-133F-CAE7-05D2-E3122677C70B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ACE for molecular systems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13" y="1391272"/>
            <a:ext cx="4831800" cy="26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83D8D-64A6-DBAD-273F-61CDBC6FAD27}"/>
              </a:ext>
            </a:extLst>
          </p:cNvPr>
          <p:cNvSpPr txBox="1"/>
          <p:nvPr/>
        </p:nvSpPr>
        <p:spPr>
          <a:xfrm>
            <a:off x="5537486" y="1280017"/>
            <a:ext cx="3260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need to think about the system we are working with and determine what terms are most relevant to its behavior</a:t>
            </a:r>
          </a:p>
          <a:p>
            <a:endParaRPr lang="en-US" sz="1600" dirty="0"/>
          </a:p>
          <a:p>
            <a:r>
              <a:rPr lang="en-US" sz="1600" dirty="0"/>
              <a:t>Extracted data will vary based on whether we are predicting the behavior of 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2D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Battery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B264E5-DDEA-CECA-8DEE-211AADE644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680868-047C-48FA-17BD-332C1CB59F3A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“Traditional” 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67AF1-DE0A-CF0E-84B6-E6B8A44A721B}"/>
              </a:ext>
            </a:extLst>
          </p:cNvPr>
          <p:cNvSpPr txBox="1"/>
          <p:nvPr/>
        </p:nvSpPr>
        <p:spPr>
          <a:xfrm>
            <a:off x="399413" y="868052"/>
            <a:ext cx="100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Chemical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460BB-B325-075B-6DF0-15D751BD42B1}"/>
              </a:ext>
            </a:extLst>
          </p:cNvPr>
          <p:cNvSpPr txBox="1"/>
          <p:nvPr/>
        </p:nvSpPr>
        <p:spPr>
          <a:xfrm>
            <a:off x="2968449" y="836455"/>
            <a:ext cx="100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823A-CA0D-568F-49AE-7BD20D827FE7}"/>
              </a:ext>
            </a:extLst>
          </p:cNvPr>
          <p:cNvSpPr txBox="1"/>
          <p:nvPr/>
        </p:nvSpPr>
        <p:spPr>
          <a:xfrm>
            <a:off x="2641407" y="4153156"/>
            <a:ext cx="154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compounds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5935A-8D68-AE97-6555-0333BAD3B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45085"/>
            <a:ext cx="7644524" cy="3718132"/>
          </a:xfrm>
        </p:spPr>
        <p:txBody>
          <a:bodyPr>
            <a:normAutofit lnSpcReduction="10000"/>
          </a:bodyPr>
          <a:lstStyle/>
          <a:p>
            <a:pPr rtl="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Background</a:t>
            </a:r>
          </a:p>
          <a:p>
            <a:pPr marL="742950" lvl="1" indent="-28575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Interatomic Potentials: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History and Trends 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Machine Learning: Traditional vs. Deep Learning</a:t>
            </a:r>
          </a:p>
          <a:p>
            <a:pPr rtl="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Machine Learned Interatomic Potentials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ACE: A Supervised Learning Approach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A Deep Learning Modification</a:t>
            </a:r>
          </a:p>
          <a:p>
            <a:pPr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MACE Applications in Chemistry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2D materials edges and defects – a story of success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Hydrogen under pressure – a story of failure </a:t>
            </a:r>
          </a:p>
          <a:p>
            <a:pPr rtl="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Summary and 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28AC6-0447-1D3F-3CBA-AF6C267013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78D740-7A4F-EE77-DA5A-47CA267F1A0A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53817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52686-4D0F-9903-41C4-32EE91D21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E9FEAB5-9ABF-CCE2-DE5D-C7EC592C28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86" t="26435" r="26162" b="20976"/>
          <a:stretch/>
        </p:blipFill>
        <p:spPr>
          <a:xfrm>
            <a:off x="6182732" y="3277647"/>
            <a:ext cx="1752864" cy="1718462"/>
          </a:xfrm>
          <a:prstGeom prst="rect">
            <a:avLst/>
          </a:prstGeom>
        </p:spPr>
      </p:pic>
      <p:pic>
        <p:nvPicPr>
          <p:cNvPr id="63" name="Picture 62" descr="A red and white molecule&#10;&#10;AI-generated content may be incorrect.">
            <a:extLst>
              <a:ext uri="{FF2B5EF4-FFF2-40B4-BE49-F238E27FC236}">
                <a16:creationId xmlns:a16="http://schemas.microsoft.com/office/drawing/2014/main" id="{A2ACC743-2EEA-D2F7-BE6A-071ADFFDC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29" t="32211" r="34977" b="27967"/>
          <a:stretch/>
        </p:blipFill>
        <p:spPr>
          <a:xfrm rot="18026555">
            <a:off x="6627144" y="3847128"/>
            <a:ext cx="905644" cy="92638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AAE2183-BB51-D816-2F3E-EB2A9D1AB361}"/>
              </a:ext>
            </a:extLst>
          </p:cNvPr>
          <p:cNvSpPr txBox="1"/>
          <p:nvPr/>
        </p:nvSpPr>
        <p:spPr>
          <a:xfrm>
            <a:off x="5755986" y="911005"/>
            <a:ext cx="295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A complex example…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7990B9-E3E3-A3D1-160D-1D0836205EBA}"/>
              </a:ext>
            </a:extLst>
          </p:cNvPr>
          <p:cNvSpPr txBox="1"/>
          <p:nvPr/>
        </p:nvSpPr>
        <p:spPr>
          <a:xfrm>
            <a:off x="5917463" y="1392266"/>
            <a:ext cx="2473293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</a:p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-2</a:t>
            </a:r>
          </a:p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Electronegativity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3.5</a:t>
            </a:r>
          </a:p>
          <a:p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(0,0,0)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</p:txBody>
      </p:sp>
      <p:pic>
        <p:nvPicPr>
          <p:cNvPr id="71" name="Picture 70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1465230C-A8D0-612D-F280-A476F7310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570" y="2971512"/>
            <a:ext cx="368300" cy="3175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6A3A43D-D7B7-6DBB-6686-BFBB85FE7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754" y="3985890"/>
            <a:ext cx="292100" cy="393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9154E-3E2B-93DB-0398-A3DB5348A9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E914E7-E2F6-D795-9F70-2CA2E468B34A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Representing Chemical Structures</a:t>
            </a:r>
          </a:p>
        </p:txBody>
      </p:sp>
      <p:pic>
        <p:nvPicPr>
          <p:cNvPr id="8" name="Picture 7" descr="A diagram of a structure&#10;&#10;AI-generated content may be incorrect.">
            <a:extLst>
              <a:ext uri="{FF2B5EF4-FFF2-40B4-BE49-F238E27FC236}">
                <a16:creationId xmlns:a16="http://schemas.microsoft.com/office/drawing/2014/main" id="{CC3DB1D6-A315-5183-77E6-9D746BCE6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81" y="1155418"/>
            <a:ext cx="4497142" cy="34283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EEAC0D-1A98-B820-846A-AF678AA15276}"/>
              </a:ext>
            </a:extLst>
          </p:cNvPr>
          <p:cNvCxnSpPr/>
          <p:nvPr/>
        </p:nvCxnSpPr>
        <p:spPr>
          <a:xfrm>
            <a:off x="6614160" y="3520440"/>
            <a:ext cx="250410" cy="34544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5343C5-BA1C-A5F6-D036-558722322552}"/>
              </a:ext>
            </a:extLst>
          </p:cNvPr>
          <p:cNvSpPr txBox="1"/>
          <p:nvPr/>
        </p:nvSpPr>
        <p:spPr>
          <a:xfrm>
            <a:off x="5917463" y="3212663"/>
            <a:ext cx="82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Oxygen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160AD-D79B-FAC8-E8F1-A69D2B884323}"/>
              </a:ext>
            </a:extLst>
          </p:cNvPr>
          <p:cNvCxnSpPr>
            <a:cxnSpLocks/>
          </p:cNvCxnSpPr>
          <p:nvPr/>
        </p:nvCxnSpPr>
        <p:spPr>
          <a:xfrm flipH="1">
            <a:off x="2087880" y="2727960"/>
            <a:ext cx="13004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46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game has changed.' AI triumphs at solving protein structures | Science  | AAAS">
            <a:extLst>
              <a:ext uri="{FF2B5EF4-FFF2-40B4-BE49-F238E27FC236}">
                <a16:creationId xmlns:a16="http://schemas.microsoft.com/office/drawing/2014/main" id="{10879D83-5C36-D82A-B279-B0AA0A08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" y="3110850"/>
            <a:ext cx="2512800" cy="14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ch is an example of amorphous carbon?A.CharcoalB.CokeC.Lamp blackD.All  of the above">
            <a:extLst>
              <a:ext uri="{FF2B5EF4-FFF2-40B4-BE49-F238E27FC236}">
                <a16:creationId xmlns:a16="http://schemas.microsoft.com/office/drawing/2014/main" id="{58436602-A29A-86D8-AE49-BD36D515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55" y="3110850"/>
            <a:ext cx="2678489" cy="14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MD simulation box for PCL‐LiTFSI electrolyte on the Li (100) anode... |  Download Scientific Diagram">
            <a:extLst>
              <a:ext uri="{FF2B5EF4-FFF2-40B4-BE49-F238E27FC236}">
                <a16:creationId xmlns:a16="http://schemas.microsoft.com/office/drawing/2014/main" id="{6096B62A-925B-CB9A-E065-3B83F912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54" y="3110850"/>
            <a:ext cx="1986886" cy="14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5C0F4-EB30-BFA7-B47A-751FCCC47C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E1C2D-05FA-4C10-6F46-E870BF1915DE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ACE Training and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DB44F-A11B-7065-9E0B-179E267025D9}"/>
              </a:ext>
            </a:extLst>
          </p:cNvPr>
          <p:cNvSpPr txBox="1"/>
          <p:nvPr/>
        </p:nvSpPr>
        <p:spPr>
          <a:xfrm>
            <a:off x="927237" y="1372424"/>
            <a:ext cx="180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 need data: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E8BB0-B1C8-2CDD-8C97-7E49E9890873}"/>
              </a:ext>
            </a:extLst>
          </p:cNvPr>
          <p:cNvSpPr txBox="1"/>
          <p:nvPr/>
        </p:nvSpPr>
        <p:spPr>
          <a:xfrm>
            <a:off x="3603907" y="1159067"/>
            <a:ext cx="124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Atomic Configuration</a:t>
            </a:r>
          </a:p>
        </p:txBody>
      </p:sp>
      <p:pic>
        <p:nvPicPr>
          <p:cNvPr id="15" name="Picture 14" descr="A close up of a number&#10;&#10;AI-generated content may be incorrect.">
            <a:extLst>
              <a:ext uri="{FF2B5EF4-FFF2-40B4-BE49-F238E27FC236}">
                <a16:creationId xmlns:a16="http://schemas.microsoft.com/office/drawing/2014/main" id="{196CFE3D-0085-C85D-72DC-D0AADC87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714" y="1738097"/>
            <a:ext cx="3055184" cy="58634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B84B37-4710-59F4-27A3-EEC52B3B47A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225999" y="1682287"/>
            <a:ext cx="178007" cy="160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AB9142-260C-D8CC-CE09-67D69BEAC3A9}"/>
              </a:ext>
            </a:extLst>
          </p:cNvPr>
          <p:cNvSpPr txBox="1"/>
          <p:nvPr/>
        </p:nvSpPr>
        <p:spPr>
          <a:xfrm>
            <a:off x="4104825" y="2341590"/>
            <a:ext cx="1113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Energy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1AD7BF-1DAE-1A05-F297-04200FF80FEE}"/>
              </a:ext>
            </a:extLst>
          </p:cNvPr>
          <p:cNvCxnSpPr>
            <a:cxnSpLocks/>
          </p:cNvCxnSpPr>
          <p:nvPr/>
        </p:nvCxnSpPr>
        <p:spPr>
          <a:xfrm flipV="1">
            <a:off x="4639471" y="2138838"/>
            <a:ext cx="111804" cy="2027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EA9D0E-65CB-063F-6297-7BDF2FF6B818}"/>
              </a:ext>
            </a:extLst>
          </p:cNvPr>
          <p:cNvSpPr txBox="1"/>
          <p:nvPr/>
        </p:nvSpPr>
        <p:spPr>
          <a:xfrm>
            <a:off x="4983001" y="1340545"/>
            <a:ext cx="765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Forces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FBD8CCD-6076-2C7C-5FB1-2EA1562016C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217846" y="1648322"/>
            <a:ext cx="148137" cy="1931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85990A0-8CDC-A1D9-1607-0A6DB54BFA4C}"/>
              </a:ext>
            </a:extLst>
          </p:cNvPr>
          <p:cNvSpPr txBox="1"/>
          <p:nvPr/>
        </p:nvSpPr>
        <p:spPr>
          <a:xfrm>
            <a:off x="5467602" y="2341581"/>
            <a:ext cx="2624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Chosen features/descriptors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D6AFF2-33F5-A842-7EC9-D05B4E9CCDC0}"/>
              </a:ext>
            </a:extLst>
          </p:cNvPr>
          <p:cNvCxnSpPr>
            <a:cxnSpLocks/>
          </p:cNvCxnSpPr>
          <p:nvPr/>
        </p:nvCxnSpPr>
        <p:spPr>
          <a:xfrm flipH="1" flipV="1">
            <a:off x="5554054" y="2135258"/>
            <a:ext cx="194911" cy="189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C223986-3E40-7C93-0EA9-5E08BAD85359}"/>
              </a:ext>
            </a:extLst>
          </p:cNvPr>
          <p:cNvSpPr txBox="1"/>
          <p:nvPr/>
        </p:nvSpPr>
        <p:spPr>
          <a:xfrm>
            <a:off x="6188550" y="1483551"/>
            <a:ext cx="228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Gathered from experiment and calculation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ocess&#10;&#10;AI-generated content may be incorrect.">
            <a:extLst>
              <a:ext uri="{FF2B5EF4-FFF2-40B4-BE49-F238E27FC236}">
                <a16:creationId xmlns:a16="http://schemas.microsoft.com/office/drawing/2014/main" id="{BE60DC6E-4ABF-4800-52A7-80580164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2" y="697584"/>
            <a:ext cx="8660876" cy="44459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7BD90-CDC9-1634-30D8-6C0ACCAD2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158D0-890A-BAAC-8973-7FD39FDCA967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Anatomy of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341515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DD80-D8B1-FFF9-BABF-AAAD63DA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8" y="3568431"/>
            <a:ext cx="2072535" cy="733190"/>
          </a:xfrm>
          <a:ln w="254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1800" dirty="0"/>
              <a:t>Potential Energy Surface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2DC2-DA50-9DA4-0BC3-49E6772CF8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6" name="Picture 5" descr="A diagram of a molecule&#10;&#10;AI-generated content may be incorrect.">
            <a:extLst>
              <a:ext uri="{FF2B5EF4-FFF2-40B4-BE49-F238E27FC236}">
                <a16:creationId xmlns:a16="http://schemas.microsoft.com/office/drawing/2014/main" id="{95463044-901C-6EAE-342C-EDB067A6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108" y="884061"/>
            <a:ext cx="2856700" cy="3500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3628F3-BB09-1256-EC91-0041916C5990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ACE applications in chemistry</a:t>
            </a:r>
          </a:p>
        </p:txBody>
      </p:sp>
      <p:pic>
        <p:nvPicPr>
          <p:cNvPr id="9" name="Picture 8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8AB96C86-D371-2CDB-4CA2-384339D58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00" y="1515875"/>
            <a:ext cx="889000" cy="495300"/>
          </a:xfrm>
          <a:prstGeom prst="rect">
            <a:avLst/>
          </a:prstGeom>
        </p:spPr>
      </p:pic>
      <p:pic>
        <p:nvPicPr>
          <p:cNvPr id="10" name="Picture 9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8CA2A09C-60CF-3218-3F1B-7EEFA5A6C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665" y="2381900"/>
            <a:ext cx="348830" cy="49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6C20D-14B8-A682-B3E3-A1C7C47EBB9C}"/>
              </a:ext>
            </a:extLst>
          </p:cNvPr>
          <p:cNvSpPr txBox="1"/>
          <p:nvPr/>
        </p:nvSpPr>
        <p:spPr>
          <a:xfrm>
            <a:off x="217212" y="1107344"/>
            <a:ext cx="33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Complex Dihedral Interactions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14ACAC-55C6-7DF3-8366-03F2ED8AE158}"/>
              </a:ext>
            </a:extLst>
          </p:cNvPr>
          <p:cNvCxnSpPr>
            <a:cxnSpLocks/>
          </p:cNvCxnSpPr>
          <p:nvPr/>
        </p:nvCxnSpPr>
        <p:spPr>
          <a:xfrm>
            <a:off x="1606845" y="2694959"/>
            <a:ext cx="0" cy="691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B817FB-9F5B-0E88-60B2-D901AC62F34A}"/>
              </a:ext>
            </a:extLst>
          </p:cNvPr>
          <p:cNvCxnSpPr>
            <a:cxnSpLocks/>
          </p:cNvCxnSpPr>
          <p:nvPr/>
        </p:nvCxnSpPr>
        <p:spPr>
          <a:xfrm>
            <a:off x="2724057" y="3935026"/>
            <a:ext cx="56293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719FFC12-3657-1AA9-805A-1331FB8A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428" y="1418735"/>
            <a:ext cx="1622308" cy="963165"/>
          </a:xfrm>
          <a:prstGeom prst="rect">
            <a:avLst/>
          </a:prstGeom>
        </p:spPr>
      </p:pic>
      <p:pic>
        <p:nvPicPr>
          <p:cNvPr id="19" name="Picture 18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BB9DBA8F-A84E-D356-575D-77174864E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859" y="1908523"/>
            <a:ext cx="474875" cy="249539"/>
          </a:xfrm>
          <a:prstGeom prst="rect">
            <a:avLst/>
          </a:prstGeom>
        </p:spPr>
      </p:pic>
      <p:pic>
        <p:nvPicPr>
          <p:cNvPr id="20" name="Picture 19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6AC117C5-7805-7F58-BEA0-DF3220293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31" y="1992381"/>
            <a:ext cx="474875" cy="249539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F9D428F4-9E09-C163-0BD0-5AC32869F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39" b="38193"/>
          <a:stretch/>
        </p:blipFill>
        <p:spPr>
          <a:xfrm>
            <a:off x="3564691" y="1211667"/>
            <a:ext cx="2043631" cy="2070333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8DB6DA83-9404-F97A-CA47-4A9D871FAC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869"/>
          <a:stretch/>
        </p:blipFill>
        <p:spPr>
          <a:xfrm>
            <a:off x="3564691" y="3301829"/>
            <a:ext cx="2072535" cy="1784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16A68-577E-163B-336E-226B1DEF26FB}"/>
              </a:ext>
            </a:extLst>
          </p:cNvPr>
          <p:cNvSpPr txBox="1"/>
          <p:nvPr/>
        </p:nvSpPr>
        <p:spPr>
          <a:xfrm>
            <a:off x="4342475" y="884061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β = 120°</a:t>
            </a:r>
          </a:p>
        </p:txBody>
      </p:sp>
      <p:pic>
        <p:nvPicPr>
          <p:cNvPr id="21" name="Picture 20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9052DDF6-7CD9-EBF3-E17A-5CD7B3FAE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730" y="1601602"/>
            <a:ext cx="1026863" cy="126350"/>
          </a:xfrm>
          <a:prstGeom prst="rect">
            <a:avLst/>
          </a:prstGeom>
        </p:spPr>
      </p:pic>
      <p:pic>
        <p:nvPicPr>
          <p:cNvPr id="22" name="Picture 21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79515BBA-ED1B-67B5-9691-7512FEC18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543" y="3278479"/>
            <a:ext cx="1026863" cy="126350"/>
          </a:xfrm>
          <a:prstGeom prst="rect">
            <a:avLst/>
          </a:prstGeom>
        </p:spPr>
      </p:pic>
      <p:pic>
        <p:nvPicPr>
          <p:cNvPr id="23" name="Picture 22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0EF68741-A262-B992-CFB5-CA9406157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691" y="1476676"/>
            <a:ext cx="194704" cy="1127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6C8CF6-5E67-CF05-B90F-481A8A1CD837}"/>
              </a:ext>
            </a:extLst>
          </p:cNvPr>
          <p:cNvSpPr txBox="1"/>
          <p:nvPr/>
        </p:nvSpPr>
        <p:spPr>
          <a:xfrm>
            <a:off x="4499137" y="3218366"/>
            <a:ext cx="505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4F0DCB-79FB-ECE4-7EF0-314506D7E638}"/>
              </a:ext>
            </a:extLst>
          </p:cNvPr>
          <p:cNvSpPr txBox="1"/>
          <p:nvPr/>
        </p:nvSpPr>
        <p:spPr>
          <a:xfrm>
            <a:off x="4499137" y="1540599"/>
            <a:ext cx="505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DFT</a:t>
            </a:r>
          </a:p>
        </p:txBody>
      </p:sp>
      <p:pic>
        <p:nvPicPr>
          <p:cNvPr id="26" name="Picture 25" descr="A screenshot of a graph&#10;&#10;AI-generated content may be incorrect.">
            <a:extLst>
              <a:ext uri="{FF2B5EF4-FFF2-40B4-BE49-F238E27FC236}">
                <a16:creationId xmlns:a16="http://schemas.microsoft.com/office/drawing/2014/main" id="{E45F3001-CEB3-ABD6-F6B3-B2BF0BA775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97" b="82746"/>
          <a:stretch/>
        </p:blipFill>
        <p:spPr>
          <a:xfrm>
            <a:off x="121265" y="1486555"/>
            <a:ext cx="3278230" cy="1284305"/>
          </a:xfrm>
          <a:prstGeom prst="rect">
            <a:avLst/>
          </a:prstGeom>
        </p:spPr>
      </p:pic>
      <p:pic>
        <p:nvPicPr>
          <p:cNvPr id="27" name="Picture 26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98AC5B04-778A-E2C7-D38A-C6CCEB213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86" y="1486555"/>
            <a:ext cx="474875" cy="24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1E556-2FAC-0683-A322-131742F04318}"/>
              </a:ext>
            </a:extLst>
          </p:cNvPr>
          <p:cNvSpPr txBox="1"/>
          <p:nvPr/>
        </p:nvSpPr>
        <p:spPr>
          <a:xfrm>
            <a:off x="5842243" y="4552240"/>
            <a:ext cx="2904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Cheng </a:t>
            </a:r>
            <a:r>
              <a:rPr lang="en-US" i="1" dirty="0" err="1"/>
              <a:t>npj</a:t>
            </a:r>
            <a:r>
              <a:rPr lang="en-US" i="1" dirty="0"/>
              <a:t>. </a:t>
            </a:r>
            <a:r>
              <a:rPr lang="en-US" i="1" dirty="0" err="1"/>
              <a:t>Comput</a:t>
            </a:r>
            <a:r>
              <a:rPr lang="en-US" i="1" dirty="0"/>
              <a:t>. Mater. (2024)</a:t>
            </a:r>
          </a:p>
        </p:txBody>
      </p:sp>
      <p:pic>
        <p:nvPicPr>
          <p:cNvPr id="7" name="Picture 6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70E61157-B142-4747-F17A-8FC619BCB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472" y="1680220"/>
            <a:ext cx="294034" cy="249539"/>
          </a:xfrm>
          <a:prstGeom prst="rect">
            <a:avLst/>
          </a:prstGeom>
        </p:spPr>
      </p:pic>
      <p:pic>
        <p:nvPicPr>
          <p:cNvPr id="15" name="Picture 1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76C8AA94-6BB1-0E3B-84FC-895225383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068" y="2080862"/>
            <a:ext cx="294034" cy="2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4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30BF5-202C-F802-1B4B-A1F55551B3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CC024-8D61-2A91-8076-730AB818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93" y="999242"/>
            <a:ext cx="5007347" cy="407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3CCD98-085C-45D2-8F24-48FB9FE687ED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does it work?  </a:t>
            </a:r>
          </a:p>
        </p:txBody>
      </p:sp>
      <p:sp>
        <p:nvSpPr>
          <p:cNvPr id="5" name="Google Shape;215;p25">
            <a:extLst>
              <a:ext uri="{FF2B5EF4-FFF2-40B4-BE49-F238E27FC236}">
                <a16:creationId xmlns:a16="http://schemas.microsoft.com/office/drawing/2014/main" id="{BCBA6849-C868-F53D-A34A-D1346F3F9353}"/>
              </a:ext>
            </a:extLst>
          </p:cNvPr>
          <p:cNvSpPr txBox="1">
            <a:spLocks/>
          </p:cNvSpPr>
          <p:nvPr/>
        </p:nvSpPr>
        <p:spPr>
          <a:xfrm>
            <a:off x="297547" y="1102725"/>
            <a:ext cx="3433994" cy="1753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dk1"/>
                </a:solidFill>
              </a:rPr>
              <a:t>Essentially a </a:t>
            </a:r>
            <a:r>
              <a:rPr lang="en-US" sz="2000" b="1" dirty="0">
                <a:solidFill>
                  <a:srgbClr val="FF0000"/>
                </a:solidFill>
              </a:rPr>
              <a:t>polynomial-based</a:t>
            </a:r>
            <a:r>
              <a:rPr lang="en-US" sz="2000" dirty="0">
                <a:solidFill>
                  <a:schemeClr val="dk1"/>
                </a:solidFill>
              </a:rPr>
              <a:t> approach that efficiently incorporates higher-order </a:t>
            </a:r>
            <a:r>
              <a:rPr lang="en-US" sz="2000" b="1" dirty="0">
                <a:solidFill>
                  <a:srgbClr val="FF0000"/>
                </a:solidFill>
              </a:rPr>
              <a:t>many-atom interactions</a:t>
            </a:r>
          </a:p>
          <a:p>
            <a:pPr>
              <a:spcBef>
                <a:spcPts val="1200"/>
              </a:spcBef>
            </a:pPr>
            <a:endParaRPr lang="en-US" sz="1600" baseline="-25000"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544505-79B9-6D46-02FC-1A89392EFD62}"/>
              </a:ext>
            </a:extLst>
          </p:cNvPr>
          <p:cNvSpPr/>
          <p:nvPr/>
        </p:nvSpPr>
        <p:spPr>
          <a:xfrm>
            <a:off x="1143353" y="3877466"/>
            <a:ext cx="228599" cy="232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184266-ACAB-1C8B-CF5D-243C43F0C241}"/>
              </a:ext>
            </a:extLst>
          </p:cNvPr>
          <p:cNvSpPr/>
          <p:nvPr/>
        </p:nvSpPr>
        <p:spPr>
          <a:xfrm>
            <a:off x="1502427" y="3564073"/>
            <a:ext cx="228599" cy="232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A613B5-9F29-15BC-65DC-05982DD788F1}"/>
              </a:ext>
            </a:extLst>
          </p:cNvPr>
          <p:cNvCxnSpPr>
            <a:cxnSpLocks/>
            <a:stCxn id="6" idx="7"/>
            <a:endCxn id="7" idx="3"/>
          </p:cNvCxnSpPr>
          <p:nvPr/>
        </p:nvCxnSpPr>
        <p:spPr>
          <a:xfrm flipV="1">
            <a:off x="1338474" y="3762214"/>
            <a:ext cx="197431" cy="1492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FE55607-1CF3-A479-96FA-7D710F6CA3AA}"/>
              </a:ext>
            </a:extLst>
          </p:cNvPr>
          <p:cNvSpPr/>
          <p:nvPr/>
        </p:nvSpPr>
        <p:spPr>
          <a:xfrm>
            <a:off x="1819423" y="3844442"/>
            <a:ext cx="228599" cy="232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9D866-B91B-2325-D1B1-F874F3FF1938}"/>
              </a:ext>
            </a:extLst>
          </p:cNvPr>
          <p:cNvCxnSpPr>
            <a:cxnSpLocks/>
            <a:stCxn id="9" idx="1"/>
            <a:endCxn id="7" idx="5"/>
          </p:cNvCxnSpPr>
          <p:nvPr/>
        </p:nvCxnSpPr>
        <p:spPr>
          <a:xfrm flipH="1" flipV="1">
            <a:off x="1697548" y="3762214"/>
            <a:ext cx="155353" cy="1162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1BE8773-7324-6D9A-8202-8126009B8780}"/>
              </a:ext>
            </a:extLst>
          </p:cNvPr>
          <p:cNvSpPr/>
          <p:nvPr/>
        </p:nvSpPr>
        <p:spPr>
          <a:xfrm>
            <a:off x="2128493" y="3564073"/>
            <a:ext cx="228599" cy="232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8CDA04-D309-D2E4-AC26-22FC8D9EAC68}"/>
              </a:ext>
            </a:extLst>
          </p:cNvPr>
          <p:cNvSpPr/>
          <p:nvPr/>
        </p:nvSpPr>
        <p:spPr>
          <a:xfrm>
            <a:off x="2495493" y="3877467"/>
            <a:ext cx="228599" cy="2321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1A0348-3E91-5F73-ADBF-CEEE0F64D857}"/>
              </a:ext>
            </a:extLst>
          </p:cNvPr>
          <p:cNvCxnSpPr>
            <a:cxnSpLocks/>
            <a:stCxn id="12" idx="1"/>
            <a:endCxn id="11" idx="5"/>
          </p:cNvCxnSpPr>
          <p:nvPr/>
        </p:nvCxnSpPr>
        <p:spPr>
          <a:xfrm flipH="1" flipV="1">
            <a:off x="2323614" y="3762214"/>
            <a:ext cx="205357" cy="1492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F46B0E-C921-D632-BF4D-D17DD9DF91D7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2014544" y="3762214"/>
            <a:ext cx="147427" cy="1162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C3DF1649-CAF0-D727-0845-62D5FDC66337}"/>
              </a:ext>
            </a:extLst>
          </p:cNvPr>
          <p:cNvSpPr/>
          <p:nvPr/>
        </p:nvSpPr>
        <p:spPr>
          <a:xfrm rot="1005366">
            <a:off x="2534013" y="3635090"/>
            <a:ext cx="315061" cy="217033"/>
          </a:xfrm>
          <a:prstGeom prst="utur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9EE3A-AB07-70AC-665F-994AC564652E}"/>
              </a:ext>
            </a:extLst>
          </p:cNvPr>
          <p:cNvSpPr txBox="1"/>
          <p:nvPr/>
        </p:nvSpPr>
        <p:spPr>
          <a:xfrm>
            <a:off x="2715357" y="3743606"/>
            <a:ext cx="316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𝝉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CE98A963-EC2F-5AC4-9AEC-D4C64C3E68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33722" y="3475337"/>
            <a:ext cx="1" cy="1352140"/>
          </a:xfrm>
          <a:prstGeom prst="curvedConnector3">
            <a:avLst>
              <a:gd name="adj1" fmla="val 2286010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695FAC18-1D92-3D73-3B40-39B57E9C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08" y="4630342"/>
            <a:ext cx="4826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;p18">
            <a:extLst>
              <a:ext uri="{FF2B5EF4-FFF2-40B4-BE49-F238E27FC236}">
                <a16:creationId xmlns:a16="http://schemas.microsoft.com/office/drawing/2014/main" id="{AA183920-7E13-52DA-ACEC-2C0D51885A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03441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ACE is a polynomial-based approach used to describe the symmetry and many-body interactions of a system that can learn to map features to properties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dk1"/>
                </a:solidFill>
              </a:rPr>
              <a:t>However….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" sz="1600" dirty="0">
                <a:solidFill>
                  <a:schemeClr val="dk1"/>
                </a:solidFill>
              </a:rPr>
              <a:t>Problems with predicting properties of overly large or particularly complex systems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" sz="1600" dirty="0">
                <a:solidFill>
                  <a:schemeClr val="dk1"/>
                </a:solidFill>
              </a:rPr>
              <a:t>Accuracy tends to drop off after three chemical species</a:t>
            </a:r>
          </a:p>
        </p:txBody>
      </p:sp>
      <p:pic>
        <p:nvPicPr>
          <p:cNvPr id="3" name="Picture 6" descr="AIMD simulation box for PCL‐LiTFSI electrolyte on the Li (100) anode... |  Download Scientific Diagram">
            <a:extLst>
              <a:ext uri="{FF2B5EF4-FFF2-40B4-BE49-F238E27FC236}">
                <a16:creationId xmlns:a16="http://schemas.microsoft.com/office/drawing/2014/main" id="{DF2C4AF9-3DBC-B46B-2A53-37E969FF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51" y="3207675"/>
            <a:ext cx="1986886" cy="14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game has changed.' AI triumphs at solving protein structures | Science  | AAAS">
            <a:extLst>
              <a:ext uri="{FF2B5EF4-FFF2-40B4-BE49-F238E27FC236}">
                <a16:creationId xmlns:a16="http://schemas.microsoft.com/office/drawing/2014/main" id="{693173F9-4869-7E6A-FDED-D957C0D7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2" y="3223795"/>
            <a:ext cx="2512800" cy="14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y 6">
            <a:extLst>
              <a:ext uri="{FF2B5EF4-FFF2-40B4-BE49-F238E27FC236}">
                <a16:creationId xmlns:a16="http://schemas.microsoft.com/office/drawing/2014/main" id="{3F84F1C8-B96D-E4C4-F671-96124320E05C}"/>
              </a:ext>
            </a:extLst>
          </p:cNvPr>
          <p:cNvSpPr/>
          <p:nvPr/>
        </p:nvSpPr>
        <p:spPr>
          <a:xfrm>
            <a:off x="1239267" y="3536418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E239C3D0-EC99-946F-A70F-1340DCC9ADC1}"/>
              </a:ext>
            </a:extLst>
          </p:cNvPr>
          <p:cNvSpPr/>
          <p:nvPr/>
        </p:nvSpPr>
        <p:spPr>
          <a:xfrm>
            <a:off x="3984335" y="345867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78B4B-7D27-B396-CFB4-BA309E854D6A}"/>
              </a:ext>
            </a:extLst>
          </p:cNvPr>
          <p:cNvSpPr txBox="1"/>
          <p:nvPr/>
        </p:nvSpPr>
        <p:spPr>
          <a:xfrm>
            <a:off x="6203581" y="3623486"/>
            <a:ext cx="2311200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How do we improve our model?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41C6C3-0AF2-64A3-813C-55CFB5394E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5100CD-6B8A-3535-1E95-0C5B7C9976F8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ACE Success and Limitations</a:t>
            </a:r>
          </a:p>
        </p:txBody>
      </p:sp>
    </p:spTree>
    <p:extLst>
      <p:ext uri="{BB962C8B-B14F-4D97-AF65-F5344CB8AC3E}">
        <p14:creationId xmlns:p14="http://schemas.microsoft.com/office/powerpoint/2010/main" val="283312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942703" y="2150850"/>
            <a:ext cx="3867468" cy="1292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sz="2700" dirty="0"/>
              <a:t>Message-passing Atomic Cluster Expansion: </a:t>
            </a:r>
            <a:br>
              <a:rPr lang="en" sz="2700" dirty="0"/>
            </a:br>
            <a:r>
              <a:rPr lang="en" sz="2700" dirty="0"/>
              <a:t>A Deep Learning Approach</a:t>
            </a:r>
            <a:br>
              <a:rPr lang="en" dirty="0"/>
            </a:br>
            <a:endParaRPr dirty="0"/>
          </a:p>
        </p:txBody>
      </p:sp>
      <p:pic>
        <p:nvPicPr>
          <p:cNvPr id="3" name="Picture 2" descr="A diagram of a graphing diagram&#10;&#10;AI-generated content may be incorrect.">
            <a:extLst>
              <a:ext uri="{FF2B5EF4-FFF2-40B4-BE49-F238E27FC236}">
                <a16:creationId xmlns:a16="http://schemas.microsoft.com/office/drawing/2014/main" id="{2DA8CC01-6E29-B4F0-012D-71494E46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7"/>
            <a:ext cx="494270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E4A6B8-5AA0-6143-FA19-B373B7A850F9}"/>
              </a:ext>
            </a:extLst>
          </p:cNvPr>
          <p:cNvSpPr txBox="1"/>
          <p:nvPr/>
        </p:nvSpPr>
        <p:spPr>
          <a:xfrm>
            <a:off x="6184333" y="1566075"/>
            <a:ext cx="138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200" dirty="0"/>
              <a:t>MACE</a:t>
            </a: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8E9EE-A7AD-D3BD-EA55-C4225D763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EEC6B-CBD0-D788-CFAD-4976306BA598}"/>
              </a:ext>
            </a:extLst>
          </p:cNvPr>
          <p:cNvSpPr txBox="1"/>
          <p:nvPr/>
        </p:nvSpPr>
        <p:spPr>
          <a:xfrm>
            <a:off x="6498131" y="4706128"/>
            <a:ext cx="224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Batatia</a:t>
            </a:r>
            <a:r>
              <a:rPr lang="en-US" i="1" dirty="0"/>
              <a:t> et al. </a:t>
            </a:r>
            <a:r>
              <a:rPr lang="en-US" i="1" dirty="0" err="1"/>
              <a:t>arXiv</a:t>
            </a:r>
            <a:r>
              <a:rPr lang="en-US" i="1" dirty="0"/>
              <a:t> (2024)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A559B-C3AA-1463-E842-90EB704B2F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4ED740-9920-A7BA-9C10-72DDB6220285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From molecule to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93FC4-70F8-01FF-D5D9-8B534AF9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77" y="958890"/>
            <a:ext cx="6799082" cy="37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0E993-5749-FA5F-8024-87D8B5903D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F2CD9F52-854B-99A4-4AE5-8C01DDFEE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663276"/>
              </p:ext>
            </p:extLst>
          </p:nvPr>
        </p:nvGraphicFramePr>
        <p:xfrm>
          <a:off x="4572000" y="1202417"/>
          <a:ext cx="3845232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436">
                  <a:extLst>
                    <a:ext uri="{9D8B030D-6E8A-4147-A177-3AD203B41FA5}">
                      <a16:colId xmlns:a16="http://schemas.microsoft.com/office/drawing/2014/main" val="1977073921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2457302778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4228957429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3917633111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1674865653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3504015245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2159902463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4236260414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28748924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3783662264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1584806331"/>
                    </a:ext>
                  </a:extLst>
                </a:gridCol>
                <a:gridCol w="320436">
                  <a:extLst>
                    <a:ext uri="{9D8B030D-6E8A-4147-A177-3AD203B41FA5}">
                      <a16:colId xmlns:a16="http://schemas.microsoft.com/office/drawing/2014/main" val="481617885"/>
                    </a:ext>
                  </a:extLst>
                </a:gridCol>
              </a:tblGrid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644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44966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434329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676832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71725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12073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737573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09022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356720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81304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708609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03400"/>
                  </a:ext>
                </a:extLst>
              </a:tr>
            </a:tbl>
          </a:graphicData>
        </a:graphic>
      </p:graphicFrame>
      <p:pic>
        <p:nvPicPr>
          <p:cNvPr id="39" name="Picture 38" descr="A diagram of a hexagon with numbers and circles&#10;&#10;AI-generated content may be incorrect.">
            <a:extLst>
              <a:ext uri="{FF2B5EF4-FFF2-40B4-BE49-F238E27FC236}">
                <a16:creationId xmlns:a16="http://schemas.microsoft.com/office/drawing/2014/main" id="{D3D5CF2E-4974-1683-8B4A-6BDD5492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42" y="799384"/>
            <a:ext cx="3845233" cy="41127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6B16F0-BDB8-6A79-AF78-E52215BEF140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Encoding atom adjacency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DE45F-987B-16BB-F9D8-7C5A3D36FFC7}"/>
              </a:ext>
            </a:extLst>
          </p:cNvPr>
          <p:cNvSpPr txBox="1"/>
          <p:nvPr/>
        </p:nvSpPr>
        <p:spPr>
          <a:xfrm>
            <a:off x="5715509" y="796112"/>
            <a:ext cx="15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Adjacency Matrix</a:t>
            </a:r>
          </a:p>
        </p:txBody>
      </p:sp>
    </p:spTree>
    <p:extLst>
      <p:ext uri="{BB962C8B-B14F-4D97-AF65-F5344CB8AC3E}">
        <p14:creationId xmlns:p14="http://schemas.microsoft.com/office/powerpoint/2010/main" val="1518496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26500" cy="12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State: each node </a:t>
            </a:r>
            <a:r>
              <a:rPr lang="en" sz="1600" dirty="0" err="1">
                <a:solidFill>
                  <a:schemeClr val="dk1"/>
                </a:solidFill>
              </a:rPr>
              <a:t>i</a:t>
            </a:r>
            <a:r>
              <a:rPr lang="en" sz="1600" dirty="0">
                <a:solidFill>
                  <a:schemeClr val="dk1"/>
                </a:solidFill>
              </a:rPr>
              <a:t> in layer t state 𝞼</a:t>
            </a:r>
            <a:r>
              <a:rPr lang="en" sz="1600" baseline="-25000" dirty="0" err="1">
                <a:solidFill>
                  <a:schemeClr val="dk1"/>
                </a:solidFill>
              </a:rPr>
              <a:t>i</a:t>
            </a:r>
            <a:r>
              <a:rPr lang="en" sz="1600" baseline="30000" dirty="0">
                <a:solidFill>
                  <a:schemeClr val="dk1"/>
                </a:solidFill>
              </a:rPr>
              <a:t>(t)</a:t>
            </a:r>
            <a:r>
              <a:rPr lang="en" sz="1600" dirty="0">
                <a:solidFill>
                  <a:schemeClr val="dk1"/>
                </a:solidFill>
              </a:rPr>
              <a:t> is defined on each atom by three quantities:</a:t>
            </a:r>
            <a:endParaRPr sz="1600" dirty="0">
              <a:solidFill>
                <a:schemeClr val="dk1"/>
              </a:solidFill>
            </a:endParaRPr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𝞼</a:t>
            </a:r>
            <a:r>
              <a:rPr lang="en" sz="1600" baseline="-25000" dirty="0" err="1">
                <a:solidFill>
                  <a:schemeClr val="dk1"/>
                </a:solidFill>
              </a:rPr>
              <a:t>i</a:t>
            </a:r>
            <a:r>
              <a:rPr lang="en" sz="1600" baseline="30000" dirty="0">
                <a:solidFill>
                  <a:schemeClr val="dk1"/>
                </a:solidFill>
              </a:rPr>
              <a:t>(t) </a:t>
            </a:r>
            <a:r>
              <a:rPr lang="en" sz="1600" dirty="0">
                <a:solidFill>
                  <a:schemeClr val="dk1"/>
                </a:solidFill>
              </a:rPr>
              <a:t>= (</a:t>
            </a:r>
            <a:r>
              <a:rPr lang="en" sz="1600" dirty="0" err="1">
                <a:solidFill>
                  <a:schemeClr val="dk1"/>
                </a:solidFill>
              </a:rPr>
              <a:t>r</a:t>
            </a:r>
            <a:r>
              <a:rPr lang="en" sz="1600" baseline="-25000" dirty="0" err="1">
                <a:solidFill>
                  <a:schemeClr val="dk1"/>
                </a:solidFill>
              </a:rPr>
              <a:t>i</a:t>
            </a:r>
            <a:r>
              <a:rPr lang="en" sz="1600" dirty="0" err="1">
                <a:solidFill>
                  <a:schemeClr val="dk1"/>
                </a:solidFill>
              </a:rPr>
              <a:t>,z</a:t>
            </a:r>
            <a:r>
              <a:rPr lang="en" sz="1600" baseline="-25000" dirty="0" err="1">
                <a:solidFill>
                  <a:schemeClr val="dk1"/>
                </a:solidFill>
              </a:rPr>
              <a:t>i</a:t>
            </a:r>
            <a:r>
              <a:rPr lang="en" sz="1600" dirty="0" err="1">
                <a:solidFill>
                  <a:schemeClr val="dk1"/>
                </a:solidFill>
              </a:rPr>
              <a:t>,h</a:t>
            </a:r>
            <a:r>
              <a:rPr lang="en" sz="1600" baseline="-25000" dirty="0" err="1">
                <a:solidFill>
                  <a:schemeClr val="dk1"/>
                </a:solidFill>
              </a:rPr>
              <a:t>i</a:t>
            </a:r>
            <a:r>
              <a:rPr lang="en" sz="1600" baseline="30000" dirty="0">
                <a:solidFill>
                  <a:schemeClr val="dk1"/>
                </a:solidFill>
              </a:rPr>
              <a:t>(t)</a:t>
            </a:r>
            <a:r>
              <a:rPr lang="en" sz="1600" dirty="0">
                <a:solidFill>
                  <a:schemeClr val="dk1"/>
                </a:solidFill>
              </a:rPr>
              <a:t>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6327785" y="1076659"/>
            <a:ext cx="2750400" cy="174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Position:</a:t>
            </a:r>
            <a:r>
              <a:rPr lang="en" sz="1600" i="1" dirty="0">
                <a:solidFill>
                  <a:schemeClr val="dk1"/>
                </a:solidFill>
              </a:rPr>
              <a:t> </a:t>
            </a:r>
            <a:r>
              <a:rPr lang="en" sz="1600" b="1" i="1" dirty="0" err="1">
                <a:solidFill>
                  <a:schemeClr val="dk1"/>
                </a:solidFill>
              </a:rPr>
              <a:t>r</a:t>
            </a:r>
            <a:r>
              <a:rPr lang="en" sz="1600" i="1" baseline="-25000" dirty="0" err="1">
                <a:solidFill>
                  <a:schemeClr val="dk1"/>
                </a:solidFill>
              </a:rPr>
              <a:t>i</a:t>
            </a:r>
            <a:endParaRPr sz="1600" i="1" dirty="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Species: </a:t>
            </a:r>
            <a:r>
              <a:rPr lang="en" sz="1600" i="1" dirty="0">
                <a:solidFill>
                  <a:schemeClr val="dk1"/>
                </a:solidFill>
              </a:rPr>
              <a:t>z</a:t>
            </a:r>
            <a:r>
              <a:rPr lang="en" sz="1600" i="1" baseline="-25000" dirty="0">
                <a:solidFill>
                  <a:schemeClr val="dk1"/>
                </a:solidFill>
              </a:rPr>
              <a:t>i</a:t>
            </a:r>
            <a:endParaRPr sz="1600" i="1" dirty="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Learnable features: </a:t>
            </a:r>
            <a:r>
              <a:rPr lang="en" sz="1600" b="1" i="1" dirty="0">
                <a:solidFill>
                  <a:schemeClr val="dk1"/>
                </a:solidFill>
              </a:rPr>
              <a:t>h</a:t>
            </a:r>
            <a:r>
              <a:rPr lang="en" sz="1600" i="1" baseline="-25000" dirty="0">
                <a:solidFill>
                  <a:schemeClr val="dk1"/>
                </a:solidFill>
              </a:rPr>
              <a:t>i</a:t>
            </a:r>
            <a:r>
              <a:rPr lang="en" sz="1600" i="1" baseline="30000" dirty="0">
                <a:solidFill>
                  <a:schemeClr val="dk1"/>
                </a:solidFill>
              </a:rPr>
              <a:t>(t)</a:t>
            </a:r>
            <a:endParaRPr sz="1600" i="1" dirty="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chemeClr val="dk1"/>
                </a:solidFill>
              </a:rPr>
              <a:t>t: layer</a:t>
            </a:r>
            <a:endParaRPr sz="160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" name="Picture 1" descr="A colorful circle structure with lines and dots&#10;&#10;AI-generated content may be incorrect.">
            <a:extLst>
              <a:ext uri="{FF2B5EF4-FFF2-40B4-BE49-F238E27FC236}">
                <a16:creationId xmlns:a16="http://schemas.microsoft.com/office/drawing/2014/main" id="{3D3CDB80-F1FD-5A83-B589-23A8B63B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360875"/>
            <a:ext cx="2265345" cy="2082900"/>
          </a:xfrm>
          <a:prstGeom prst="rect">
            <a:avLst/>
          </a:prstGeom>
          <a:ln w="28575"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726EF3-EC32-2053-2F1E-1C7D9D384932}"/>
              </a:ext>
            </a:extLst>
          </p:cNvPr>
          <p:cNvCxnSpPr>
            <a:cxnSpLocks/>
          </p:cNvCxnSpPr>
          <p:nvPr/>
        </p:nvCxnSpPr>
        <p:spPr>
          <a:xfrm>
            <a:off x="2443163" y="3541763"/>
            <a:ext cx="1157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563E50D-B1A0-96AB-F6CD-F4FFB2004314}"/>
              </a:ext>
            </a:extLst>
          </p:cNvPr>
          <p:cNvSpPr/>
          <p:nvPr/>
        </p:nvSpPr>
        <p:spPr>
          <a:xfrm>
            <a:off x="3827882" y="3367837"/>
            <a:ext cx="349478" cy="3478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4980E-718D-7D40-FE13-C55066061BF5}"/>
              </a:ext>
            </a:extLst>
          </p:cNvPr>
          <p:cNvSpPr/>
          <p:nvPr/>
        </p:nvSpPr>
        <p:spPr>
          <a:xfrm>
            <a:off x="4306335" y="3367837"/>
            <a:ext cx="349477" cy="3478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17622B-44EF-72BD-D17E-98601B67A636}"/>
              </a:ext>
            </a:extLst>
          </p:cNvPr>
          <p:cNvSpPr/>
          <p:nvPr/>
        </p:nvSpPr>
        <p:spPr>
          <a:xfrm>
            <a:off x="6217483" y="3367837"/>
            <a:ext cx="349474" cy="3478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A25B9-40DB-62EE-C9FF-721ECFF60ADC}"/>
              </a:ext>
            </a:extLst>
          </p:cNvPr>
          <p:cNvSpPr/>
          <p:nvPr/>
        </p:nvSpPr>
        <p:spPr>
          <a:xfrm>
            <a:off x="5261910" y="3367837"/>
            <a:ext cx="349476" cy="3437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BEE20-CFFB-131F-9F73-B90C09E502D3}"/>
              </a:ext>
            </a:extLst>
          </p:cNvPr>
          <p:cNvSpPr/>
          <p:nvPr/>
        </p:nvSpPr>
        <p:spPr>
          <a:xfrm>
            <a:off x="4784123" y="3367837"/>
            <a:ext cx="349476" cy="3478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7F7CE-9A90-445E-3DB1-66945F4C744C}"/>
              </a:ext>
            </a:extLst>
          </p:cNvPr>
          <p:cNvSpPr/>
          <p:nvPr/>
        </p:nvSpPr>
        <p:spPr>
          <a:xfrm>
            <a:off x="5739696" y="3367838"/>
            <a:ext cx="349475" cy="3437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44574-0B8B-953C-9A78-77AB533B59CA}"/>
              </a:ext>
            </a:extLst>
          </p:cNvPr>
          <p:cNvSpPr txBox="1"/>
          <p:nvPr/>
        </p:nvSpPr>
        <p:spPr>
          <a:xfrm>
            <a:off x="3827882" y="3827118"/>
            <a:ext cx="7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2332E-0DDE-2A44-428D-72A6420AC54F}"/>
                  </a:ext>
                </a:extLst>
              </p:cNvPr>
              <p:cNvSpPr txBox="1"/>
              <p:nvPr/>
            </p:nvSpPr>
            <p:spPr>
              <a:xfrm>
                <a:off x="5038200" y="3827118"/>
                <a:ext cx="1463009" cy="347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Dimension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dirty="0"/>
                          <m:t>ℝ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𝐝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2332E-0DDE-2A44-428D-72A6420AC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200" y="3827118"/>
                <a:ext cx="1463009" cy="347852"/>
              </a:xfrm>
              <a:prstGeom prst="rect">
                <a:avLst/>
              </a:prstGeom>
              <a:blipFill>
                <a:blip r:embed="rId4"/>
                <a:stretch>
                  <a:fillRect l="-1724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D7DBC47-E1E5-EDA7-A11B-0ACB945C5D46}"/>
              </a:ext>
            </a:extLst>
          </p:cNvPr>
          <p:cNvSpPr txBox="1"/>
          <p:nvPr/>
        </p:nvSpPr>
        <p:spPr>
          <a:xfrm>
            <a:off x="3827147" y="2867911"/>
            <a:ext cx="35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9A5EA-D0FD-F3EF-7D98-FAAE2727896B}"/>
              </a:ext>
            </a:extLst>
          </p:cNvPr>
          <p:cNvSpPr txBox="1"/>
          <p:nvPr/>
        </p:nvSpPr>
        <p:spPr>
          <a:xfrm>
            <a:off x="4292780" y="2867911"/>
            <a:ext cx="35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30EFC-62C2-7723-FF34-932C5C7B4399}"/>
              </a:ext>
            </a:extLst>
          </p:cNvPr>
          <p:cNvSpPr txBox="1"/>
          <p:nvPr/>
        </p:nvSpPr>
        <p:spPr>
          <a:xfrm>
            <a:off x="4771689" y="2867911"/>
            <a:ext cx="35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64DD0-D9EE-00DE-CB88-A828B99A16AD}"/>
              </a:ext>
            </a:extLst>
          </p:cNvPr>
          <p:cNvSpPr txBox="1"/>
          <p:nvPr/>
        </p:nvSpPr>
        <p:spPr>
          <a:xfrm>
            <a:off x="4828881" y="2862300"/>
            <a:ext cx="861581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 dirty="0">
                <a:solidFill>
                  <a:schemeClr val="dk1"/>
                </a:solidFill>
              </a:rPr>
              <a:t>z</a:t>
            </a:r>
            <a:r>
              <a:rPr lang="en" sz="1400" i="1" baseline="-25000" dirty="0">
                <a:solidFill>
                  <a:schemeClr val="dk1"/>
                </a:solidFill>
              </a:rPr>
              <a:t>i</a:t>
            </a:r>
            <a:endParaRPr lang="en-US" sz="1400" i="1" dirty="0">
              <a:solidFill>
                <a:schemeClr val="dk1"/>
              </a:solidFill>
            </a:endParaRPr>
          </a:p>
        </p:txBody>
      </p:sp>
      <p:sp>
        <p:nvSpPr>
          <p:cNvPr id="18" name="Double Brace 17">
            <a:extLst>
              <a:ext uri="{FF2B5EF4-FFF2-40B4-BE49-F238E27FC236}">
                <a16:creationId xmlns:a16="http://schemas.microsoft.com/office/drawing/2014/main" id="{D777FB86-B77C-E331-AABC-8C77A46D3E71}"/>
              </a:ext>
            </a:extLst>
          </p:cNvPr>
          <p:cNvSpPr/>
          <p:nvPr/>
        </p:nvSpPr>
        <p:spPr>
          <a:xfrm>
            <a:off x="3827147" y="2858409"/>
            <a:ext cx="1306451" cy="311340"/>
          </a:xfrm>
          <a:prstGeom prst="brace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6CAA71-1C01-9B0C-412A-975927455551}"/>
              </a:ext>
            </a:extLst>
          </p:cNvPr>
          <p:cNvCxnSpPr>
            <a:cxnSpLocks/>
          </p:cNvCxnSpPr>
          <p:nvPr/>
        </p:nvCxnSpPr>
        <p:spPr>
          <a:xfrm flipH="1">
            <a:off x="4572000" y="1343025"/>
            <a:ext cx="2260549" cy="1450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uble Brace 21">
            <a:extLst>
              <a:ext uri="{FF2B5EF4-FFF2-40B4-BE49-F238E27FC236}">
                <a16:creationId xmlns:a16="http://schemas.microsoft.com/office/drawing/2014/main" id="{4785865C-2AF7-2B49-4745-186E17EF5A4A}"/>
              </a:ext>
            </a:extLst>
          </p:cNvPr>
          <p:cNvSpPr/>
          <p:nvPr/>
        </p:nvSpPr>
        <p:spPr>
          <a:xfrm>
            <a:off x="5690462" y="2867911"/>
            <a:ext cx="861581" cy="301838"/>
          </a:xfrm>
          <a:prstGeom prst="brace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49FD04-5D02-0DA8-DC22-5FE05E6A443C}"/>
              </a:ext>
            </a:extLst>
          </p:cNvPr>
          <p:cNvSpPr txBox="1"/>
          <p:nvPr/>
        </p:nvSpPr>
        <p:spPr>
          <a:xfrm>
            <a:off x="5908891" y="287269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400" b="1" i="1" dirty="0">
                <a:solidFill>
                  <a:schemeClr val="dk1"/>
                </a:solidFill>
              </a:rPr>
              <a:t>h</a:t>
            </a:r>
            <a:r>
              <a:rPr lang="en" sz="1400" i="1" baseline="-25000" dirty="0">
                <a:solidFill>
                  <a:schemeClr val="dk1"/>
                </a:solidFill>
              </a:rPr>
              <a:t>i</a:t>
            </a:r>
            <a:r>
              <a:rPr lang="en" sz="1400" i="1" baseline="30000" dirty="0">
                <a:solidFill>
                  <a:schemeClr val="dk1"/>
                </a:solidFill>
              </a:rPr>
              <a:t>(t)</a:t>
            </a:r>
            <a:endParaRPr lang="en-US" dirty="0"/>
          </a:p>
        </p:txBody>
      </p:sp>
      <p:sp>
        <p:nvSpPr>
          <p:cNvPr id="24" name="Double Brace 23">
            <a:extLst>
              <a:ext uri="{FF2B5EF4-FFF2-40B4-BE49-F238E27FC236}">
                <a16:creationId xmlns:a16="http://schemas.microsoft.com/office/drawing/2014/main" id="{A87A12E0-0979-7C20-1E2B-FBDD977380D5}"/>
              </a:ext>
            </a:extLst>
          </p:cNvPr>
          <p:cNvSpPr/>
          <p:nvPr/>
        </p:nvSpPr>
        <p:spPr>
          <a:xfrm>
            <a:off x="5291916" y="2878636"/>
            <a:ext cx="283396" cy="301838"/>
          </a:xfrm>
          <a:prstGeom prst="brace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1E51CE7-4DDE-CB98-A963-871FE6B1D05D}"/>
              </a:ext>
            </a:extLst>
          </p:cNvPr>
          <p:cNvCxnSpPr>
            <a:cxnSpLocks/>
          </p:cNvCxnSpPr>
          <p:nvPr/>
        </p:nvCxnSpPr>
        <p:spPr>
          <a:xfrm flipH="1">
            <a:off x="5433614" y="1756675"/>
            <a:ext cx="1360371" cy="10365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447624-193F-B6AB-1D04-EBBAC42A5B86}"/>
              </a:ext>
            </a:extLst>
          </p:cNvPr>
          <p:cNvCxnSpPr/>
          <p:nvPr/>
        </p:nvCxnSpPr>
        <p:spPr>
          <a:xfrm flipH="1">
            <a:off x="6147017" y="2324181"/>
            <a:ext cx="704814" cy="5182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B044D-FB88-99F6-AA1D-8B177D6B51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E8EA9E-DD24-0484-6C4B-73E764D4DEAF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to represent atoms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761332"/>
            <a:ext cx="398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en" sz="1631" dirty="0">
                <a:solidFill>
                  <a:schemeClr val="dk1"/>
                </a:solidFill>
              </a:rPr>
              <a:t>Main issue: computational costs too high!</a:t>
            </a:r>
            <a:endParaRPr sz="1431" dirty="0"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311700" y="1731375"/>
            <a:ext cx="3983700" cy="79350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Scaling with electron count (N) means only small systems are possible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11520" b="27509"/>
          <a:stretch/>
        </p:blipFill>
        <p:spPr>
          <a:xfrm>
            <a:off x="1180443" y="2462884"/>
            <a:ext cx="4063174" cy="1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767337" y="4161371"/>
            <a:ext cx="5609326" cy="69864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Interatomic potentials let us model the way a system changes over time with only energies and forces!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3" name="Picture 12" descr="A white and orange dot pattern&#10;&#10;AI-generated content may be incorrect.">
            <a:extLst>
              <a:ext uri="{FF2B5EF4-FFF2-40B4-BE49-F238E27FC236}">
                <a16:creationId xmlns:a16="http://schemas.microsoft.com/office/drawing/2014/main" id="{48050039-5630-AE54-AD09-2D0DD628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026" y="1247012"/>
            <a:ext cx="2231136" cy="2649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F993B-0A8F-2029-24C6-135E8A9DCD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2C0BB-F1CC-41E4-1766-004ECA6D5537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Quantum chemistry: limit and beyond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1DF0D-81FA-3769-3C51-454D8CB46EC4}"/>
              </a:ext>
            </a:extLst>
          </p:cNvPr>
          <p:cNvSpPr txBox="1"/>
          <p:nvPr/>
        </p:nvSpPr>
        <p:spPr>
          <a:xfrm>
            <a:off x="848412" y="1088174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Space scale – 1K to 1M atoms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Time scale – picosecond to capture reactions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3367E7F-35F8-575B-395F-16E3D77188DC}"/>
              </a:ext>
            </a:extLst>
          </p:cNvPr>
          <p:cNvSpPr/>
          <p:nvPr/>
        </p:nvSpPr>
        <p:spPr>
          <a:xfrm>
            <a:off x="1334335" y="2192317"/>
            <a:ext cx="349008" cy="349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9AD094-E743-8E75-651A-2856227DDCDB}"/>
              </a:ext>
            </a:extLst>
          </p:cNvPr>
          <p:cNvSpPr/>
          <p:nvPr/>
        </p:nvSpPr>
        <p:spPr>
          <a:xfrm>
            <a:off x="1729880" y="1861528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71762B-6B80-966B-2B80-1FF582129BA5}"/>
              </a:ext>
            </a:extLst>
          </p:cNvPr>
          <p:cNvSpPr/>
          <p:nvPr/>
        </p:nvSpPr>
        <p:spPr>
          <a:xfrm>
            <a:off x="589782" y="2210536"/>
            <a:ext cx="349008" cy="34900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F5272E-5314-F215-C967-ABFE47BD9009}"/>
              </a:ext>
            </a:extLst>
          </p:cNvPr>
          <p:cNvSpPr/>
          <p:nvPr/>
        </p:nvSpPr>
        <p:spPr>
          <a:xfrm>
            <a:off x="587382" y="1464333"/>
            <a:ext cx="349008" cy="34900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6BD823-FAA4-0DD3-3FBE-02DD4002DD36}"/>
              </a:ext>
            </a:extLst>
          </p:cNvPr>
          <p:cNvSpPr/>
          <p:nvPr/>
        </p:nvSpPr>
        <p:spPr>
          <a:xfrm>
            <a:off x="962058" y="1115325"/>
            <a:ext cx="349008" cy="34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F6A1BB-404D-6AC0-99ED-94A08E787B05}"/>
              </a:ext>
            </a:extLst>
          </p:cNvPr>
          <p:cNvSpPr/>
          <p:nvPr/>
        </p:nvSpPr>
        <p:spPr>
          <a:xfrm>
            <a:off x="938790" y="1836294"/>
            <a:ext cx="349008" cy="34900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018C5C-D594-69E6-108E-2C0368124962}"/>
              </a:ext>
            </a:extLst>
          </p:cNvPr>
          <p:cNvCxnSpPr>
            <a:cxnSpLocks/>
            <a:stCxn id="3" idx="7"/>
            <a:endCxn id="4" idx="3"/>
          </p:cNvCxnSpPr>
          <p:nvPr/>
        </p:nvCxnSpPr>
        <p:spPr>
          <a:xfrm flipV="1">
            <a:off x="1632232" y="2159425"/>
            <a:ext cx="148759" cy="840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91C6C9-5172-1C7F-3DDA-B0FD2A886686}"/>
              </a:ext>
            </a:extLst>
          </p:cNvPr>
          <p:cNvCxnSpPr>
            <a:cxnSpLocks/>
            <a:stCxn id="8" idx="3"/>
            <a:endCxn id="5" idx="7"/>
          </p:cNvCxnSpPr>
          <p:nvPr/>
        </p:nvCxnSpPr>
        <p:spPr>
          <a:xfrm flipH="1">
            <a:off x="887679" y="2134191"/>
            <a:ext cx="102222" cy="1274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0FFF00-92DC-56E7-1DD0-15C7FC29953F}"/>
              </a:ext>
            </a:extLst>
          </p:cNvPr>
          <p:cNvCxnSpPr>
            <a:cxnSpLocks/>
            <a:stCxn id="8" idx="5"/>
            <a:endCxn id="3" idx="1"/>
          </p:cNvCxnSpPr>
          <p:nvPr/>
        </p:nvCxnSpPr>
        <p:spPr>
          <a:xfrm>
            <a:off x="1236687" y="2134191"/>
            <a:ext cx="148759" cy="1092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495F82-DF3B-31F9-207F-D9C2084E1F01}"/>
              </a:ext>
            </a:extLst>
          </p:cNvPr>
          <p:cNvCxnSpPr>
            <a:cxnSpLocks/>
            <a:stCxn id="6" idx="5"/>
            <a:endCxn id="8" idx="1"/>
          </p:cNvCxnSpPr>
          <p:nvPr/>
        </p:nvCxnSpPr>
        <p:spPr>
          <a:xfrm>
            <a:off x="885279" y="1762230"/>
            <a:ext cx="104622" cy="125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0085FB-A9DE-FEAD-D679-9DEA767B25C5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885279" y="1413222"/>
            <a:ext cx="127890" cy="1022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68C3AC52-CBCE-3536-1A75-4CFD005F0338}"/>
              </a:ext>
            </a:extLst>
          </p:cNvPr>
          <p:cNvSpPr/>
          <p:nvPr/>
        </p:nvSpPr>
        <p:spPr>
          <a:xfrm>
            <a:off x="962058" y="4347056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B1B8F7B-E5DE-B6D2-6E87-FD46B0F07049}"/>
              </a:ext>
            </a:extLst>
          </p:cNvPr>
          <p:cNvSpPr/>
          <p:nvPr/>
        </p:nvSpPr>
        <p:spPr>
          <a:xfrm>
            <a:off x="953661" y="3422508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08A47D8-AECA-2B26-A900-FB2EE980FAAE}"/>
              </a:ext>
            </a:extLst>
          </p:cNvPr>
          <p:cNvSpPr/>
          <p:nvPr/>
        </p:nvSpPr>
        <p:spPr>
          <a:xfrm>
            <a:off x="953661" y="2958199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D437154-2606-7AF0-8596-B668833C3922}"/>
              </a:ext>
            </a:extLst>
          </p:cNvPr>
          <p:cNvSpPr/>
          <p:nvPr/>
        </p:nvSpPr>
        <p:spPr>
          <a:xfrm>
            <a:off x="954852" y="3884782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3367E7F-35F8-575B-395F-16E3D77188DC}"/>
              </a:ext>
            </a:extLst>
          </p:cNvPr>
          <p:cNvSpPr/>
          <p:nvPr/>
        </p:nvSpPr>
        <p:spPr>
          <a:xfrm>
            <a:off x="3468917" y="2192317"/>
            <a:ext cx="349008" cy="349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9AD094-E743-8E75-651A-2856227DDCDB}"/>
              </a:ext>
            </a:extLst>
          </p:cNvPr>
          <p:cNvSpPr/>
          <p:nvPr/>
        </p:nvSpPr>
        <p:spPr>
          <a:xfrm>
            <a:off x="3864462" y="1861528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471762B-6B80-966B-2B80-1FF582129BA5}"/>
              </a:ext>
            </a:extLst>
          </p:cNvPr>
          <p:cNvSpPr/>
          <p:nvPr/>
        </p:nvSpPr>
        <p:spPr>
          <a:xfrm>
            <a:off x="2724364" y="2210536"/>
            <a:ext cx="349008" cy="34900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F5272E-5314-F215-C967-ABFE47BD9009}"/>
              </a:ext>
            </a:extLst>
          </p:cNvPr>
          <p:cNvSpPr/>
          <p:nvPr/>
        </p:nvSpPr>
        <p:spPr>
          <a:xfrm>
            <a:off x="2721964" y="1464333"/>
            <a:ext cx="349008" cy="34900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76BD823-FAA4-0DD3-3FBE-02DD4002DD36}"/>
              </a:ext>
            </a:extLst>
          </p:cNvPr>
          <p:cNvSpPr/>
          <p:nvPr/>
        </p:nvSpPr>
        <p:spPr>
          <a:xfrm>
            <a:off x="3096640" y="1115325"/>
            <a:ext cx="349008" cy="349008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6A1BB-404D-6AC0-99ED-94A08E787B05}"/>
              </a:ext>
            </a:extLst>
          </p:cNvPr>
          <p:cNvSpPr/>
          <p:nvPr/>
        </p:nvSpPr>
        <p:spPr>
          <a:xfrm>
            <a:off x="3072416" y="1859141"/>
            <a:ext cx="349008" cy="34900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D018C5C-D594-69E6-108E-2C0368124962}"/>
              </a:ext>
            </a:extLst>
          </p:cNvPr>
          <p:cNvCxnSpPr>
            <a:cxnSpLocks/>
            <a:stCxn id="86" idx="7"/>
            <a:endCxn id="87" idx="3"/>
          </p:cNvCxnSpPr>
          <p:nvPr/>
        </p:nvCxnSpPr>
        <p:spPr>
          <a:xfrm flipV="1">
            <a:off x="3766814" y="2159425"/>
            <a:ext cx="148759" cy="840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091C6C9-5172-1C7F-3DDA-B0FD2A886686}"/>
              </a:ext>
            </a:extLst>
          </p:cNvPr>
          <p:cNvCxnSpPr>
            <a:cxnSpLocks/>
            <a:stCxn id="91" idx="3"/>
            <a:endCxn id="88" idx="7"/>
          </p:cNvCxnSpPr>
          <p:nvPr/>
        </p:nvCxnSpPr>
        <p:spPr>
          <a:xfrm flipH="1">
            <a:off x="3022261" y="2157038"/>
            <a:ext cx="101266" cy="1046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20FFF00-92DC-56E7-1DD0-15C7FC29953F}"/>
              </a:ext>
            </a:extLst>
          </p:cNvPr>
          <p:cNvCxnSpPr>
            <a:cxnSpLocks/>
            <a:stCxn id="91" idx="5"/>
            <a:endCxn id="86" idx="1"/>
          </p:cNvCxnSpPr>
          <p:nvPr/>
        </p:nvCxnSpPr>
        <p:spPr>
          <a:xfrm>
            <a:off x="3370313" y="2157038"/>
            <a:ext cx="149715" cy="863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495F82-DF3B-31F9-207F-D9C2084E1F01}"/>
              </a:ext>
            </a:extLst>
          </p:cNvPr>
          <p:cNvCxnSpPr>
            <a:cxnSpLocks/>
            <a:stCxn id="89" idx="5"/>
            <a:endCxn id="91" idx="1"/>
          </p:cNvCxnSpPr>
          <p:nvPr/>
        </p:nvCxnSpPr>
        <p:spPr>
          <a:xfrm>
            <a:off x="3019861" y="1762230"/>
            <a:ext cx="103666" cy="1480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E0085FB-A9DE-FEAD-D679-9DEA767B25C5}"/>
              </a:ext>
            </a:extLst>
          </p:cNvPr>
          <p:cNvCxnSpPr>
            <a:cxnSpLocks/>
            <a:stCxn id="90" idx="3"/>
            <a:endCxn id="89" idx="7"/>
          </p:cNvCxnSpPr>
          <p:nvPr/>
        </p:nvCxnSpPr>
        <p:spPr>
          <a:xfrm flipH="1">
            <a:off x="3019861" y="1413222"/>
            <a:ext cx="127890" cy="1022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B3367E7F-35F8-575B-395F-16E3D77188DC}"/>
              </a:ext>
            </a:extLst>
          </p:cNvPr>
          <p:cNvSpPr/>
          <p:nvPr/>
        </p:nvSpPr>
        <p:spPr>
          <a:xfrm>
            <a:off x="5673382" y="2204523"/>
            <a:ext cx="349008" cy="349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39AD094-E743-8E75-651A-2856227DDCDB}"/>
              </a:ext>
            </a:extLst>
          </p:cNvPr>
          <p:cNvSpPr/>
          <p:nvPr/>
        </p:nvSpPr>
        <p:spPr>
          <a:xfrm>
            <a:off x="6068927" y="1873734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471762B-6B80-966B-2B80-1FF582129BA5}"/>
              </a:ext>
            </a:extLst>
          </p:cNvPr>
          <p:cNvSpPr/>
          <p:nvPr/>
        </p:nvSpPr>
        <p:spPr>
          <a:xfrm>
            <a:off x="4928829" y="2222742"/>
            <a:ext cx="349008" cy="34900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0F5272E-5314-F215-C967-ABFE47BD9009}"/>
              </a:ext>
            </a:extLst>
          </p:cNvPr>
          <p:cNvSpPr/>
          <p:nvPr/>
        </p:nvSpPr>
        <p:spPr>
          <a:xfrm>
            <a:off x="4926429" y="1476539"/>
            <a:ext cx="349008" cy="34900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B76BD823-FAA4-0DD3-3FBE-02DD4002DD36}"/>
              </a:ext>
            </a:extLst>
          </p:cNvPr>
          <p:cNvSpPr/>
          <p:nvPr/>
        </p:nvSpPr>
        <p:spPr>
          <a:xfrm>
            <a:off x="5301105" y="1127531"/>
            <a:ext cx="349008" cy="349008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85F6A1BB-404D-6AC0-99ED-94A08E787B05}"/>
              </a:ext>
            </a:extLst>
          </p:cNvPr>
          <p:cNvSpPr/>
          <p:nvPr/>
        </p:nvSpPr>
        <p:spPr>
          <a:xfrm>
            <a:off x="5276881" y="1871347"/>
            <a:ext cx="349008" cy="34900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D018C5C-D594-69E6-108E-2C0368124962}"/>
              </a:ext>
            </a:extLst>
          </p:cNvPr>
          <p:cNvCxnSpPr>
            <a:cxnSpLocks/>
            <a:stCxn id="146" idx="7"/>
            <a:endCxn id="147" idx="3"/>
          </p:cNvCxnSpPr>
          <p:nvPr/>
        </p:nvCxnSpPr>
        <p:spPr>
          <a:xfrm flipV="1">
            <a:off x="5971279" y="2171631"/>
            <a:ext cx="148759" cy="840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091C6C9-5172-1C7F-3DDA-B0FD2A886686}"/>
              </a:ext>
            </a:extLst>
          </p:cNvPr>
          <p:cNvCxnSpPr>
            <a:cxnSpLocks/>
            <a:stCxn id="151" idx="3"/>
            <a:endCxn id="148" idx="7"/>
          </p:cNvCxnSpPr>
          <p:nvPr/>
        </p:nvCxnSpPr>
        <p:spPr>
          <a:xfrm flipH="1">
            <a:off x="5226726" y="2169244"/>
            <a:ext cx="101266" cy="1046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20FFF00-92DC-56E7-1DD0-15C7FC29953F}"/>
              </a:ext>
            </a:extLst>
          </p:cNvPr>
          <p:cNvCxnSpPr>
            <a:cxnSpLocks/>
            <a:stCxn id="151" idx="5"/>
            <a:endCxn id="146" idx="1"/>
          </p:cNvCxnSpPr>
          <p:nvPr/>
        </p:nvCxnSpPr>
        <p:spPr>
          <a:xfrm>
            <a:off x="5574778" y="2169244"/>
            <a:ext cx="149715" cy="863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AE495F82-DF3B-31F9-207F-D9C2084E1F01}"/>
              </a:ext>
            </a:extLst>
          </p:cNvPr>
          <p:cNvCxnSpPr>
            <a:cxnSpLocks/>
            <a:stCxn id="149" idx="5"/>
            <a:endCxn id="151" idx="1"/>
          </p:cNvCxnSpPr>
          <p:nvPr/>
        </p:nvCxnSpPr>
        <p:spPr>
          <a:xfrm>
            <a:off x="5224326" y="1774436"/>
            <a:ext cx="103666" cy="1480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E0085FB-A9DE-FEAD-D679-9DEA767B25C5}"/>
              </a:ext>
            </a:extLst>
          </p:cNvPr>
          <p:cNvCxnSpPr>
            <a:cxnSpLocks/>
            <a:stCxn id="150" idx="3"/>
            <a:endCxn id="149" idx="7"/>
          </p:cNvCxnSpPr>
          <p:nvPr/>
        </p:nvCxnSpPr>
        <p:spPr>
          <a:xfrm flipH="1">
            <a:off x="5224326" y="1425428"/>
            <a:ext cx="127890" cy="1022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>
            <a:extLst>
              <a:ext uri="{FF2B5EF4-FFF2-40B4-BE49-F238E27FC236}">
                <a16:creationId xmlns:a16="http://schemas.microsoft.com/office/drawing/2014/main" id="{5F1E28F1-7411-AB11-F98A-0AF4230B35D7}"/>
              </a:ext>
            </a:extLst>
          </p:cNvPr>
          <p:cNvSpPr/>
          <p:nvPr/>
        </p:nvSpPr>
        <p:spPr>
          <a:xfrm>
            <a:off x="3106267" y="4347056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02825B2B-6AAF-1997-2DA4-AF77566B5E46}"/>
              </a:ext>
            </a:extLst>
          </p:cNvPr>
          <p:cNvSpPr/>
          <p:nvPr/>
        </p:nvSpPr>
        <p:spPr>
          <a:xfrm>
            <a:off x="3097870" y="3422508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26671854-D1DA-D4C5-2EAC-AC5E9E240FB7}"/>
              </a:ext>
            </a:extLst>
          </p:cNvPr>
          <p:cNvSpPr/>
          <p:nvPr/>
        </p:nvSpPr>
        <p:spPr>
          <a:xfrm>
            <a:off x="3097870" y="2958199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FD4D3037-4A91-743B-0D5E-888A9BEBF2D6}"/>
              </a:ext>
            </a:extLst>
          </p:cNvPr>
          <p:cNvSpPr/>
          <p:nvPr/>
        </p:nvSpPr>
        <p:spPr>
          <a:xfrm>
            <a:off x="3099061" y="3884782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0E9AE0B9-6A64-963E-0EF3-7D9F7D66120D}"/>
              </a:ext>
            </a:extLst>
          </p:cNvPr>
          <p:cNvSpPr/>
          <p:nvPr/>
        </p:nvSpPr>
        <p:spPr>
          <a:xfrm>
            <a:off x="5269255" y="4347056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C0995CC-2EEA-9D35-7660-D079632D8FC0}"/>
              </a:ext>
            </a:extLst>
          </p:cNvPr>
          <p:cNvSpPr/>
          <p:nvPr/>
        </p:nvSpPr>
        <p:spPr>
          <a:xfrm>
            <a:off x="5260858" y="3422508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C602102F-06C3-7A87-E797-F902FFEBD5CD}"/>
              </a:ext>
            </a:extLst>
          </p:cNvPr>
          <p:cNvSpPr/>
          <p:nvPr/>
        </p:nvSpPr>
        <p:spPr>
          <a:xfrm>
            <a:off x="5260858" y="2958199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7C82D824-A925-7640-93F8-6E15F88B63DF}"/>
              </a:ext>
            </a:extLst>
          </p:cNvPr>
          <p:cNvSpPr/>
          <p:nvPr/>
        </p:nvSpPr>
        <p:spPr>
          <a:xfrm>
            <a:off x="5262049" y="3884782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01B29BF-1F9F-6B71-AC22-0C9897A89CF9}"/>
              </a:ext>
            </a:extLst>
          </p:cNvPr>
          <p:cNvCxnSpPr>
            <a:stCxn id="64" idx="6"/>
            <a:endCxn id="228" idx="2"/>
          </p:cNvCxnSpPr>
          <p:nvPr/>
        </p:nvCxnSpPr>
        <p:spPr>
          <a:xfrm>
            <a:off x="1302669" y="3132703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7B131522-FCB9-26DC-1406-ECB27A34BC36}"/>
              </a:ext>
            </a:extLst>
          </p:cNvPr>
          <p:cNvCxnSpPr>
            <a:stCxn id="64" idx="6"/>
            <a:endCxn id="227" idx="2"/>
          </p:cNvCxnSpPr>
          <p:nvPr/>
        </p:nvCxnSpPr>
        <p:spPr>
          <a:xfrm>
            <a:off x="1302669" y="3132703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C013E55-3E85-C98F-C412-8562A43393A5}"/>
              </a:ext>
            </a:extLst>
          </p:cNvPr>
          <p:cNvCxnSpPr>
            <a:stCxn id="64" idx="6"/>
            <a:endCxn id="229" idx="2"/>
          </p:cNvCxnSpPr>
          <p:nvPr/>
        </p:nvCxnSpPr>
        <p:spPr>
          <a:xfrm>
            <a:off x="1302669" y="3132703"/>
            <a:ext cx="1796392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5A58984-048E-F1E1-F6BD-F058CB880C19}"/>
              </a:ext>
            </a:extLst>
          </p:cNvPr>
          <p:cNvCxnSpPr>
            <a:stCxn id="64" idx="6"/>
            <a:endCxn id="226" idx="2"/>
          </p:cNvCxnSpPr>
          <p:nvPr/>
        </p:nvCxnSpPr>
        <p:spPr>
          <a:xfrm>
            <a:off x="1302669" y="3132703"/>
            <a:ext cx="1803598" cy="1388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5689241B-332B-0E21-22A1-3A4088C84A8C}"/>
              </a:ext>
            </a:extLst>
          </p:cNvPr>
          <p:cNvCxnSpPr/>
          <p:nvPr/>
        </p:nvCxnSpPr>
        <p:spPr>
          <a:xfrm>
            <a:off x="3454084" y="3116865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14E33E6A-D421-2308-458E-845AFED60B20}"/>
              </a:ext>
            </a:extLst>
          </p:cNvPr>
          <p:cNvCxnSpPr/>
          <p:nvPr/>
        </p:nvCxnSpPr>
        <p:spPr>
          <a:xfrm>
            <a:off x="3454084" y="3116865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C55DF961-0CB9-C0AE-BAB5-2309A5E7896F}"/>
              </a:ext>
            </a:extLst>
          </p:cNvPr>
          <p:cNvCxnSpPr/>
          <p:nvPr/>
        </p:nvCxnSpPr>
        <p:spPr>
          <a:xfrm>
            <a:off x="3454084" y="3116865"/>
            <a:ext cx="1796392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889EFDAF-EE65-8DD4-7A22-2E9610B6A4A2}"/>
              </a:ext>
            </a:extLst>
          </p:cNvPr>
          <p:cNvCxnSpPr/>
          <p:nvPr/>
        </p:nvCxnSpPr>
        <p:spPr>
          <a:xfrm>
            <a:off x="3454084" y="3116865"/>
            <a:ext cx="1803598" cy="1388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95F7EE9C-3F85-BD7B-FE9D-4B78F35348AC}"/>
              </a:ext>
            </a:extLst>
          </p:cNvPr>
          <p:cNvCxnSpPr>
            <a:cxnSpLocks/>
          </p:cNvCxnSpPr>
          <p:nvPr/>
        </p:nvCxnSpPr>
        <p:spPr>
          <a:xfrm>
            <a:off x="1308433" y="3595995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7940D7E7-D14B-7552-D0FB-37C78A931D68}"/>
              </a:ext>
            </a:extLst>
          </p:cNvPr>
          <p:cNvCxnSpPr>
            <a:cxnSpLocks/>
          </p:cNvCxnSpPr>
          <p:nvPr/>
        </p:nvCxnSpPr>
        <p:spPr>
          <a:xfrm>
            <a:off x="1308433" y="3595995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15D4B343-F8C5-5228-66B4-BFC7637BE178}"/>
              </a:ext>
            </a:extLst>
          </p:cNvPr>
          <p:cNvCxnSpPr>
            <a:cxnSpLocks/>
          </p:cNvCxnSpPr>
          <p:nvPr/>
        </p:nvCxnSpPr>
        <p:spPr>
          <a:xfrm>
            <a:off x="1308433" y="3595995"/>
            <a:ext cx="1796392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0914007-404F-12E4-FF1F-8E36EA7C0D57}"/>
              </a:ext>
            </a:extLst>
          </p:cNvPr>
          <p:cNvCxnSpPr>
            <a:cxnSpLocks/>
            <a:endCxn id="228" idx="2"/>
          </p:cNvCxnSpPr>
          <p:nvPr/>
        </p:nvCxnSpPr>
        <p:spPr>
          <a:xfrm flipV="1">
            <a:off x="1308433" y="3132703"/>
            <a:ext cx="1789437" cy="463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D0B6530-31AC-740F-629F-8FA99AFD05B9}"/>
              </a:ext>
            </a:extLst>
          </p:cNvPr>
          <p:cNvCxnSpPr/>
          <p:nvPr/>
        </p:nvCxnSpPr>
        <p:spPr>
          <a:xfrm>
            <a:off x="1318552" y="4057251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5EEA76EB-92CE-C4AD-30AB-CDC79F2656F5}"/>
              </a:ext>
            </a:extLst>
          </p:cNvPr>
          <p:cNvCxnSpPr/>
          <p:nvPr/>
        </p:nvCxnSpPr>
        <p:spPr>
          <a:xfrm>
            <a:off x="1318552" y="4057251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DB0906F-8DF9-265F-0E08-E9D3601360DA}"/>
              </a:ext>
            </a:extLst>
          </p:cNvPr>
          <p:cNvCxnSpPr>
            <a:cxnSpLocks/>
            <a:endCxn id="228" idx="2"/>
          </p:cNvCxnSpPr>
          <p:nvPr/>
        </p:nvCxnSpPr>
        <p:spPr>
          <a:xfrm flipV="1">
            <a:off x="1318552" y="3132703"/>
            <a:ext cx="1779318" cy="92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07A299C7-5957-3094-7462-CFC3F2B5E28C}"/>
              </a:ext>
            </a:extLst>
          </p:cNvPr>
          <p:cNvCxnSpPr>
            <a:cxnSpLocks/>
            <a:stCxn id="65" idx="6"/>
            <a:endCxn id="228" idx="2"/>
          </p:cNvCxnSpPr>
          <p:nvPr/>
        </p:nvCxnSpPr>
        <p:spPr>
          <a:xfrm flipV="1">
            <a:off x="1303860" y="3132703"/>
            <a:ext cx="1794010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E73F21D-C0BB-841B-E860-02CC682735AA}"/>
              </a:ext>
            </a:extLst>
          </p:cNvPr>
          <p:cNvCxnSpPr/>
          <p:nvPr/>
        </p:nvCxnSpPr>
        <p:spPr>
          <a:xfrm>
            <a:off x="3460466" y="3591966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4C3B9230-285C-255D-47F6-B2CAC25B89CB}"/>
              </a:ext>
            </a:extLst>
          </p:cNvPr>
          <p:cNvCxnSpPr/>
          <p:nvPr/>
        </p:nvCxnSpPr>
        <p:spPr>
          <a:xfrm>
            <a:off x="3460466" y="3591966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F7C45F6E-8B38-C19D-A8E2-07C9E1971762}"/>
              </a:ext>
            </a:extLst>
          </p:cNvPr>
          <p:cNvCxnSpPr/>
          <p:nvPr/>
        </p:nvCxnSpPr>
        <p:spPr>
          <a:xfrm>
            <a:off x="3460466" y="3591966"/>
            <a:ext cx="1796392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75E77189-CFFF-70A6-6E9C-15273E711714}"/>
              </a:ext>
            </a:extLst>
          </p:cNvPr>
          <p:cNvCxnSpPr>
            <a:cxnSpLocks/>
            <a:endCxn id="232" idx="2"/>
          </p:cNvCxnSpPr>
          <p:nvPr/>
        </p:nvCxnSpPr>
        <p:spPr>
          <a:xfrm flipV="1">
            <a:off x="3460466" y="3132703"/>
            <a:ext cx="1800392" cy="459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96F10FD-FF10-2479-EB24-B95906B27822}"/>
              </a:ext>
            </a:extLst>
          </p:cNvPr>
          <p:cNvCxnSpPr>
            <a:cxnSpLocks/>
          </p:cNvCxnSpPr>
          <p:nvPr/>
        </p:nvCxnSpPr>
        <p:spPr>
          <a:xfrm>
            <a:off x="3465657" y="4059286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578336FF-5642-2426-20CB-47131D55993C}"/>
              </a:ext>
            </a:extLst>
          </p:cNvPr>
          <p:cNvCxnSpPr>
            <a:cxnSpLocks/>
          </p:cNvCxnSpPr>
          <p:nvPr/>
        </p:nvCxnSpPr>
        <p:spPr>
          <a:xfrm>
            <a:off x="3465657" y="4059286"/>
            <a:ext cx="1795201" cy="464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D785D572-228B-25A6-D940-C6EB84CBD9FF}"/>
              </a:ext>
            </a:extLst>
          </p:cNvPr>
          <p:cNvCxnSpPr>
            <a:cxnSpLocks/>
            <a:endCxn id="231" idx="2"/>
          </p:cNvCxnSpPr>
          <p:nvPr/>
        </p:nvCxnSpPr>
        <p:spPr>
          <a:xfrm flipV="1">
            <a:off x="3465657" y="3597012"/>
            <a:ext cx="1795201" cy="46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B17D5754-3176-102A-A945-111A5107BF10}"/>
              </a:ext>
            </a:extLst>
          </p:cNvPr>
          <p:cNvCxnSpPr>
            <a:cxnSpLocks/>
            <a:endCxn id="232" idx="2"/>
          </p:cNvCxnSpPr>
          <p:nvPr/>
        </p:nvCxnSpPr>
        <p:spPr>
          <a:xfrm flipV="1">
            <a:off x="3465657" y="3132703"/>
            <a:ext cx="1795201" cy="92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23AED19C-CD14-BA0B-E651-CE7374F92F02}"/>
              </a:ext>
            </a:extLst>
          </p:cNvPr>
          <p:cNvCxnSpPr>
            <a:cxnSpLocks/>
          </p:cNvCxnSpPr>
          <p:nvPr/>
        </p:nvCxnSpPr>
        <p:spPr>
          <a:xfrm>
            <a:off x="3469691" y="4523012"/>
            <a:ext cx="1795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A29BA3C5-39A5-CFEA-D306-F5454404E180}"/>
              </a:ext>
            </a:extLst>
          </p:cNvPr>
          <p:cNvCxnSpPr>
            <a:cxnSpLocks/>
            <a:endCxn id="233" idx="2"/>
          </p:cNvCxnSpPr>
          <p:nvPr/>
        </p:nvCxnSpPr>
        <p:spPr>
          <a:xfrm flipV="1">
            <a:off x="3469691" y="4059286"/>
            <a:ext cx="1792358" cy="46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410B67FC-5AF2-7372-389E-858FC72C4DD0}"/>
              </a:ext>
            </a:extLst>
          </p:cNvPr>
          <p:cNvCxnSpPr>
            <a:cxnSpLocks/>
            <a:endCxn id="231" idx="2"/>
          </p:cNvCxnSpPr>
          <p:nvPr/>
        </p:nvCxnSpPr>
        <p:spPr>
          <a:xfrm flipV="1">
            <a:off x="3469691" y="3597012"/>
            <a:ext cx="1791167" cy="92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E813CE38-8984-D8CB-2399-45B88A53E5EC}"/>
              </a:ext>
            </a:extLst>
          </p:cNvPr>
          <p:cNvCxnSpPr>
            <a:cxnSpLocks/>
            <a:endCxn id="232" idx="2"/>
          </p:cNvCxnSpPr>
          <p:nvPr/>
        </p:nvCxnSpPr>
        <p:spPr>
          <a:xfrm flipV="1">
            <a:off x="3469691" y="3132703"/>
            <a:ext cx="1791167" cy="1390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4AE01234-0757-3D62-CAD2-D614908498F1}"/>
              </a:ext>
            </a:extLst>
          </p:cNvPr>
          <p:cNvCxnSpPr>
            <a:cxnSpLocks/>
            <a:endCxn id="226" idx="2"/>
          </p:cNvCxnSpPr>
          <p:nvPr/>
        </p:nvCxnSpPr>
        <p:spPr>
          <a:xfrm flipV="1">
            <a:off x="1328892" y="4521560"/>
            <a:ext cx="1777375" cy="1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E4F0CDDD-0B5C-1BC6-DE81-264456930A12}"/>
              </a:ext>
            </a:extLst>
          </p:cNvPr>
          <p:cNvCxnSpPr>
            <a:cxnSpLocks/>
            <a:endCxn id="229" idx="2"/>
          </p:cNvCxnSpPr>
          <p:nvPr/>
        </p:nvCxnSpPr>
        <p:spPr>
          <a:xfrm flipV="1">
            <a:off x="1328892" y="4059286"/>
            <a:ext cx="1770169" cy="463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0617F12E-0691-1419-E425-CBE1DE582FEB}"/>
              </a:ext>
            </a:extLst>
          </p:cNvPr>
          <p:cNvCxnSpPr>
            <a:cxnSpLocks/>
            <a:endCxn id="227" idx="2"/>
          </p:cNvCxnSpPr>
          <p:nvPr/>
        </p:nvCxnSpPr>
        <p:spPr>
          <a:xfrm flipV="1">
            <a:off x="1328892" y="3597012"/>
            <a:ext cx="1768978" cy="92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2AF03E78-444D-A32C-BD2B-2124B94EDAB6}"/>
              </a:ext>
            </a:extLst>
          </p:cNvPr>
          <p:cNvCxnSpPr>
            <a:cxnSpLocks/>
            <a:endCxn id="228" idx="2"/>
          </p:cNvCxnSpPr>
          <p:nvPr/>
        </p:nvCxnSpPr>
        <p:spPr>
          <a:xfrm flipV="1">
            <a:off x="1328892" y="3132703"/>
            <a:ext cx="1768978" cy="1390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BD9A75D-AB21-F58F-06E1-28E731C4D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931402"/>
              </p:ext>
            </p:extLst>
          </p:nvPr>
        </p:nvGraphicFramePr>
        <p:xfrm>
          <a:off x="2760643" y="977933"/>
          <a:ext cx="1027992" cy="619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B31BA0F-D096-CCFD-1245-6C88F0382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012055"/>
              </p:ext>
            </p:extLst>
          </p:nvPr>
        </p:nvGraphicFramePr>
        <p:xfrm>
          <a:off x="2475531" y="1319670"/>
          <a:ext cx="849336" cy="63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C53CE31-9836-5B34-19B6-70C43096C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8136612"/>
              </p:ext>
            </p:extLst>
          </p:nvPr>
        </p:nvGraphicFramePr>
        <p:xfrm>
          <a:off x="2834334" y="1719798"/>
          <a:ext cx="817711" cy="62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4B00E98-0116-E9C1-4B24-4E3CC139C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982373"/>
              </p:ext>
            </p:extLst>
          </p:nvPr>
        </p:nvGraphicFramePr>
        <p:xfrm>
          <a:off x="2581908" y="2045010"/>
          <a:ext cx="633919" cy="673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010D551-6271-F303-8062-631475655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526813"/>
              </p:ext>
            </p:extLst>
          </p:nvPr>
        </p:nvGraphicFramePr>
        <p:xfrm>
          <a:off x="3212091" y="2046633"/>
          <a:ext cx="866110" cy="6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1AF6CF8-3C8F-8D32-C897-EA16835EB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391484"/>
              </p:ext>
            </p:extLst>
          </p:nvPr>
        </p:nvGraphicFramePr>
        <p:xfrm>
          <a:off x="3350086" y="1720992"/>
          <a:ext cx="1374009" cy="63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545CF4F1-2F01-94D7-A0D3-FC21CAA4CD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917889"/>
              </p:ext>
            </p:extLst>
          </p:nvPr>
        </p:nvGraphicFramePr>
        <p:xfrm>
          <a:off x="4312800" y="980140"/>
          <a:ext cx="2325600" cy="63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EA06AC1C-4C22-43F0-1CC2-13E56EF2B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52989"/>
              </p:ext>
            </p:extLst>
          </p:nvPr>
        </p:nvGraphicFramePr>
        <p:xfrm>
          <a:off x="4267511" y="1322544"/>
          <a:ext cx="1671005" cy="647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F72C9572-BC56-C792-C009-ED971D31C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031823"/>
              </p:ext>
            </p:extLst>
          </p:nvPr>
        </p:nvGraphicFramePr>
        <p:xfrm>
          <a:off x="4831258" y="1720992"/>
          <a:ext cx="1240788" cy="64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952E585D-D082-2BC5-D282-0D08175BC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62578"/>
              </p:ext>
            </p:extLst>
          </p:nvPr>
        </p:nvGraphicFramePr>
        <p:xfrm>
          <a:off x="4460256" y="2074312"/>
          <a:ext cx="1295307" cy="641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C948806A-96E4-0B62-3903-3B9B5F543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150812"/>
              </p:ext>
            </p:extLst>
          </p:nvPr>
        </p:nvGraphicFramePr>
        <p:xfrm>
          <a:off x="5224326" y="2047050"/>
          <a:ext cx="1236394" cy="663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7E1905B9-A019-E1E1-9623-B7E6C3C83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984242"/>
              </p:ext>
            </p:extLst>
          </p:nvPr>
        </p:nvGraphicFramePr>
        <p:xfrm>
          <a:off x="5694860" y="1720840"/>
          <a:ext cx="1097142" cy="65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3024476-0FB6-ED41-A509-2F566BC84681}"/>
              </a:ext>
            </a:extLst>
          </p:cNvPr>
          <p:cNvCxnSpPr/>
          <p:nvPr/>
        </p:nvCxnSpPr>
        <p:spPr>
          <a:xfrm>
            <a:off x="2239200" y="1922458"/>
            <a:ext cx="3096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1EF8118-C9F6-FA9E-0B2A-C10DF2939D2D}"/>
              </a:ext>
            </a:extLst>
          </p:cNvPr>
          <p:cNvCxnSpPr/>
          <p:nvPr/>
        </p:nvCxnSpPr>
        <p:spPr>
          <a:xfrm>
            <a:off x="4407600" y="1922458"/>
            <a:ext cx="3096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FAF2FA8-4803-019D-79E2-EB625FCFC25A}"/>
              </a:ext>
            </a:extLst>
          </p:cNvPr>
          <p:cNvSpPr txBox="1"/>
          <p:nvPr/>
        </p:nvSpPr>
        <p:spPr>
          <a:xfrm>
            <a:off x="3074291" y="2618746"/>
            <a:ext cx="41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A5550-F8F4-EED5-8851-932F745B5676}"/>
              </a:ext>
            </a:extLst>
          </p:cNvPr>
          <p:cNvSpPr txBox="1"/>
          <p:nvPr/>
        </p:nvSpPr>
        <p:spPr>
          <a:xfrm>
            <a:off x="7140747" y="2571750"/>
            <a:ext cx="1049952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Prediction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360357-FB73-9F7E-0B9D-1F578AF284E7}"/>
              </a:ext>
            </a:extLst>
          </p:cNvPr>
          <p:cNvCxnSpPr/>
          <p:nvPr/>
        </p:nvCxnSpPr>
        <p:spPr>
          <a:xfrm>
            <a:off x="6770400" y="1922458"/>
            <a:ext cx="3096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946552D-1920-0B93-EB40-68EF58D3FF09}"/>
              </a:ext>
            </a:extLst>
          </p:cNvPr>
          <p:cNvSpPr/>
          <p:nvPr/>
        </p:nvSpPr>
        <p:spPr>
          <a:xfrm>
            <a:off x="7486559" y="3649616"/>
            <a:ext cx="349008" cy="349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6EDE31-1C33-A017-E7E6-155B556B5D03}"/>
              </a:ext>
            </a:extLst>
          </p:cNvPr>
          <p:cNvSpPr/>
          <p:nvPr/>
        </p:nvSpPr>
        <p:spPr>
          <a:xfrm>
            <a:off x="7475099" y="1747954"/>
            <a:ext cx="349008" cy="349008"/>
          </a:xfrm>
          <a:prstGeom prst="ellipse">
            <a:avLst/>
          </a:prstGeom>
          <a:pattFill prst="dkDnDiag">
            <a:fgClr>
              <a:srgbClr val="FF0000"/>
            </a:fgClr>
            <a:bgClr>
              <a:schemeClr val="accent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CEE75-575E-4038-4092-0989065493B7}"/>
              </a:ext>
            </a:extLst>
          </p:cNvPr>
          <p:cNvCxnSpPr>
            <a:cxnSpLocks/>
            <a:stCxn id="232" idx="6"/>
            <a:endCxn id="20" idx="2"/>
          </p:cNvCxnSpPr>
          <p:nvPr/>
        </p:nvCxnSpPr>
        <p:spPr>
          <a:xfrm>
            <a:off x="5609866" y="3132703"/>
            <a:ext cx="1876693" cy="691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AAF4CB-51E0-FD37-60EF-348AD72F10E6}"/>
              </a:ext>
            </a:extLst>
          </p:cNvPr>
          <p:cNvCxnSpPr>
            <a:cxnSpLocks/>
            <a:stCxn id="231" idx="6"/>
            <a:endCxn id="20" idx="2"/>
          </p:cNvCxnSpPr>
          <p:nvPr/>
        </p:nvCxnSpPr>
        <p:spPr>
          <a:xfrm>
            <a:off x="5609866" y="3597012"/>
            <a:ext cx="1876693" cy="22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200ADB-D24B-4C58-3A5F-55A332B90B8E}"/>
              </a:ext>
            </a:extLst>
          </p:cNvPr>
          <p:cNvCxnSpPr>
            <a:cxnSpLocks/>
            <a:stCxn id="233" idx="6"/>
            <a:endCxn id="20" idx="2"/>
          </p:cNvCxnSpPr>
          <p:nvPr/>
        </p:nvCxnSpPr>
        <p:spPr>
          <a:xfrm flipV="1">
            <a:off x="5611057" y="3824120"/>
            <a:ext cx="1875502" cy="235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8D82B7-6129-CCC9-2074-B9629B114FE3}"/>
              </a:ext>
            </a:extLst>
          </p:cNvPr>
          <p:cNvCxnSpPr>
            <a:cxnSpLocks/>
            <a:stCxn id="230" idx="6"/>
            <a:endCxn id="20" idx="2"/>
          </p:cNvCxnSpPr>
          <p:nvPr/>
        </p:nvCxnSpPr>
        <p:spPr>
          <a:xfrm flipV="1">
            <a:off x="5618263" y="3824120"/>
            <a:ext cx="1868296" cy="697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1C3B9C5-DA1A-508F-EADD-E006BFCFAB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899F57-D232-642C-83AB-1BDF1998A0FE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Graph propagation across layers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2760A-EAA8-0FAE-1D60-9ADF9A2A7FD3}"/>
              </a:ext>
            </a:extLst>
          </p:cNvPr>
          <p:cNvSpPr txBox="1"/>
          <p:nvPr/>
        </p:nvSpPr>
        <p:spPr>
          <a:xfrm>
            <a:off x="850265" y="263074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28E75-946B-680A-7C96-D7A1CB3E93E7}"/>
              </a:ext>
            </a:extLst>
          </p:cNvPr>
          <p:cNvSpPr txBox="1"/>
          <p:nvPr/>
        </p:nvSpPr>
        <p:spPr>
          <a:xfrm>
            <a:off x="5216066" y="2606804"/>
            <a:ext cx="41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3744978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795A83D9-A960-28CC-7C9A-29DCF642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>
            <a:extLst>
              <a:ext uri="{FF2B5EF4-FFF2-40B4-BE49-F238E27FC236}">
                <a16:creationId xmlns:a16="http://schemas.microsoft.com/office/drawing/2014/main" id="{D2D6D46B-D65C-8592-CD1C-B6299611F5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203" y="1163301"/>
            <a:ext cx="4862688" cy="4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>
            <a:extLst>
              <a:ext uri="{FF2B5EF4-FFF2-40B4-BE49-F238E27FC236}">
                <a16:creationId xmlns:a16="http://schemas.microsoft.com/office/drawing/2014/main" id="{4665892C-FCD9-7BA7-B04C-727147B3D0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926" y="4086897"/>
            <a:ext cx="5455626" cy="8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>
            <a:extLst>
              <a:ext uri="{FF2B5EF4-FFF2-40B4-BE49-F238E27FC236}">
                <a16:creationId xmlns:a16="http://schemas.microsoft.com/office/drawing/2014/main" id="{E3949F10-C156-E8AA-005F-3DF28F1AD0F5}"/>
              </a:ext>
            </a:extLst>
          </p:cNvPr>
          <p:cNvSpPr/>
          <p:nvPr/>
        </p:nvSpPr>
        <p:spPr>
          <a:xfrm>
            <a:off x="3332591" y="1151090"/>
            <a:ext cx="1324151" cy="493391"/>
          </a:xfrm>
          <a:prstGeom prst="rect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">
            <a:extLst>
              <a:ext uri="{FF2B5EF4-FFF2-40B4-BE49-F238E27FC236}">
                <a16:creationId xmlns:a16="http://schemas.microsoft.com/office/drawing/2014/main" id="{9560049D-D397-0788-6E57-C1111FD457C8}"/>
              </a:ext>
            </a:extLst>
          </p:cNvPr>
          <p:cNvSpPr/>
          <p:nvPr/>
        </p:nvSpPr>
        <p:spPr>
          <a:xfrm>
            <a:off x="4848266" y="1151090"/>
            <a:ext cx="1635363" cy="493391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>
            <a:extLst>
              <a:ext uri="{FF2B5EF4-FFF2-40B4-BE49-F238E27FC236}">
                <a16:creationId xmlns:a16="http://schemas.microsoft.com/office/drawing/2014/main" id="{0F20441F-6F8A-0004-4151-665781C17384}"/>
              </a:ext>
            </a:extLst>
          </p:cNvPr>
          <p:cNvSpPr/>
          <p:nvPr/>
        </p:nvSpPr>
        <p:spPr>
          <a:xfrm>
            <a:off x="4054288" y="4081829"/>
            <a:ext cx="1082462" cy="453900"/>
          </a:xfrm>
          <a:prstGeom prst="rect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>
            <a:extLst>
              <a:ext uri="{FF2B5EF4-FFF2-40B4-BE49-F238E27FC236}">
                <a16:creationId xmlns:a16="http://schemas.microsoft.com/office/drawing/2014/main" id="{587EA1F1-1EC8-E1A5-E558-24D837D9449F}"/>
              </a:ext>
            </a:extLst>
          </p:cNvPr>
          <p:cNvSpPr/>
          <p:nvPr/>
        </p:nvSpPr>
        <p:spPr>
          <a:xfrm>
            <a:off x="5298142" y="4086897"/>
            <a:ext cx="1425388" cy="4539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colorful circle diagram with circles connected&#10;&#10;AI-generated content may be incorrect.">
            <a:extLst>
              <a:ext uri="{FF2B5EF4-FFF2-40B4-BE49-F238E27FC236}">
                <a16:creationId xmlns:a16="http://schemas.microsoft.com/office/drawing/2014/main" id="{2A4D285B-6105-0281-490A-BE55EA4A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464" y="1997494"/>
            <a:ext cx="1562768" cy="156849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6" descr="A colorful circle structure with lines and dots&#10;&#10;AI-generated content may be incorrect.">
            <a:extLst>
              <a:ext uri="{FF2B5EF4-FFF2-40B4-BE49-F238E27FC236}">
                <a16:creationId xmlns:a16="http://schemas.microsoft.com/office/drawing/2014/main" id="{47C75C61-ADF6-EFD2-EA4D-1CF042E6D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91" y="1981784"/>
            <a:ext cx="1717452" cy="15791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olorful circle diagram with circles&#10;&#10;AI-generated content may be incorrect.">
            <a:extLst>
              <a:ext uri="{FF2B5EF4-FFF2-40B4-BE49-F238E27FC236}">
                <a16:creationId xmlns:a16="http://schemas.microsoft.com/office/drawing/2014/main" id="{BEC603C4-131D-8885-E65B-588787F80E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69" t="3099" b="644"/>
          <a:stretch/>
        </p:blipFill>
        <p:spPr>
          <a:xfrm>
            <a:off x="3227867" y="1981786"/>
            <a:ext cx="1574430" cy="157913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Google Shape;193;p23">
            <a:extLst>
              <a:ext uri="{FF2B5EF4-FFF2-40B4-BE49-F238E27FC236}">
                <a16:creationId xmlns:a16="http://schemas.microsoft.com/office/drawing/2014/main" id="{BE67FD65-6C72-4744-FA4C-1D60C6679D1C}"/>
              </a:ext>
            </a:extLst>
          </p:cNvPr>
          <p:cNvSpPr/>
          <p:nvPr/>
        </p:nvSpPr>
        <p:spPr>
          <a:xfrm>
            <a:off x="2505754" y="1163301"/>
            <a:ext cx="635313" cy="493391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92236D-8C2D-E6AE-E64B-EE4933FFBA34}"/>
              </a:ext>
            </a:extLst>
          </p:cNvPr>
          <p:cNvCxnSpPr>
            <a:cxnSpLocks/>
            <a:stCxn id="193" idx="2"/>
          </p:cNvCxnSpPr>
          <p:nvPr/>
        </p:nvCxnSpPr>
        <p:spPr>
          <a:xfrm flipH="1">
            <a:off x="3994666" y="1644481"/>
            <a:ext cx="1" cy="304245"/>
          </a:xfrm>
          <a:prstGeom prst="line">
            <a:avLst/>
          </a:prstGeom>
          <a:ln w="25400" cap="sq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20A560-E2E9-7FD6-8C50-611DEE59AE87}"/>
              </a:ext>
            </a:extLst>
          </p:cNvPr>
          <p:cNvCxnSpPr>
            <a:cxnSpLocks/>
            <a:endCxn id="195" idx="0"/>
          </p:cNvCxnSpPr>
          <p:nvPr/>
        </p:nvCxnSpPr>
        <p:spPr>
          <a:xfrm>
            <a:off x="4308005" y="3581137"/>
            <a:ext cx="287514" cy="50069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5F2313-CC88-FBD8-9ED4-13AB7096945C}"/>
              </a:ext>
            </a:extLst>
          </p:cNvPr>
          <p:cNvCxnSpPr/>
          <p:nvPr/>
        </p:nvCxnSpPr>
        <p:spPr>
          <a:xfrm>
            <a:off x="6205818" y="1637862"/>
            <a:ext cx="356347" cy="34080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8FB694-6938-AFE3-81C2-CEF46A31E83E}"/>
              </a:ext>
            </a:extLst>
          </p:cNvPr>
          <p:cNvCxnSpPr>
            <a:cxnSpLocks/>
          </p:cNvCxnSpPr>
          <p:nvPr/>
        </p:nvCxnSpPr>
        <p:spPr>
          <a:xfrm flipH="1">
            <a:off x="6205818" y="3573160"/>
            <a:ext cx="201647" cy="51880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2D5215A-6F8A-A4B5-E684-F586301ABE35}"/>
              </a:ext>
            </a:extLst>
          </p:cNvPr>
          <p:cNvSpPr/>
          <p:nvPr/>
        </p:nvSpPr>
        <p:spPr>
          <a:xfrm>
            <a:off x="350991" y="4023528"/>
            <a:ext cx="2765865" cy="97653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6F574D-BB85-37D5-B0D9-684E46FC41E2}"/>
              </a:ext>
            </a:extLst>
          </p:cNvPr>
          <p:cNvSpPr txBox="1"/>
          <p:nvPr/>
        </p:nvSpPr>
        <p:spPr>
          <a:xfrm>
            <a:off x="405358" y="4142465"/>
            <a:ext cx="2657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neural network learns function </a:t>
            </a:r>
            <a:r>
              <a:rPr lang="en-US" i="1" dirty="0"/>
              <a:t>u </a:t>
            </a:r>
            <a:r>
              <a:rPr lang="en-US" dirty="0"/>
              <a:t>to optimally modify messages between nodes</a:t>
            </a:r>
            <a:endParaRPr lang="en-US" i="1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9E3CE72-BC4D-38D2-D7D1-0776B4D94510}"/>
              </a:ext>
            </a:extLst>
          </p:cNvPr>
          <p:cNvCxnSpPr>
            <a:cxnSpLocks/>
          </p:cNvCxnSpPr>
          <p:nvPr/>
        </p:nvCxnSpPr>
        <p:spPr>
          <a:xfrm>
            <a:off x="2175304" y="2788001"/>
            <a:ext cx="9415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069489-F6FE-921D-1C16-B80C2A78BAD3}"/>
              </a:ext>
            </a:extLst>
          </p:cNvPr>
          <p:cNvCxnSpPr>
            <a:cxnSpLocks/>
          </p:cNvCxnSpPr>
          <p:nvPr/>
        </p:nvCxnSpPr>
        <p:spPr>
          <a:xfrm>
            <a:off x="4891732" y="2782868"/>
            <a:ext cx="10271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C8861-D992-CC3E-DDA7-C1CD1913E1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26365-46EE-18BB-3531-A9F3D39E8D95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Information propagation across layers</a:t>
            </a:r>
          </a:p>
        </p:txBody>
      </p:sp>
    </p:spTree>
    <p:extLst>
      <p:ext uri="{BB962C8B-B14F-4D97-AF65-F5344CB8AC3E}">
        <p14:creationId xmlns:p14="http://schemas.microsoft.com/office/powerpoint/2010/main" val="1893292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B84C5-DA0A-98BF-BF09-25B63D7B43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5E0F3E-C8FA-BF1F-EC12-49B758B87AAF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Site predictions</a:t>
            </a:r>
          </a:p>
        </p:txBody>
      </p:sp>
      <p:pic>
        <p:nvPicPr>
          <p:cNvPr id="8" name="Google Shape;91;p15">
            <a:extLst>
              <a:ext uri="{FF2B5EF4-FFF2-40B4-BE49-F238E27FC236}">
                <a16:creationId xmlns:a16="http://schemas.microsoft.com/office/drawing/2014/main" id="{B1042CAA-3735-246F-B3BC-637F2CBC4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429" t="30843" r="28942" b="32733"/>
          <a:stretch/>
        </p:blipFill>
        <p:spPr>
          <a:xfrm>
            <a:off x="6798261" y="2430221"/>
            <a:ext cx="1995155" cy="11318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9;p24">
            <a:extLst>
              <a:ext uri="{FF2B5EF4-FFF2-40B4-BE49-F238E27FC236}">
                <a16:creationId xmlns:a16="http://schemas.microsoft.com/office/drawing/2014/main" id="{6D517B87-AD7A-D1BF-045F-53235AEFC871}"/>
              </a:ext>
            </a:extLst>
          </p:cNvPr>
          <p:cNvSpPr txBox="1"/>
          <p:nvPr/>
        </p:nvSpPr>
        <p:spPr>
          <a:xfrm>
            <a:off x="6894769" y="1132301"/>
            <a:ext cx="1898647" cy="67707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Output and sum all the site energies!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3" name="Picture 12" descr="A diagram of a pie chart&#10;&#10;AI-generated content may be incorrect.">
            <a:extLst>
              <a:ext uri="{FF2B5EF4-FFF2-40B4-BE49-F238E27FC236}">
                <a16:creationId xmlns:a16="http://schemas.microsoft.com/office/drawing/2014/main" id="{C51F0EA1-6F45-9220-C6C8-2E1BA59E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2" y="1809379"/>
            <a:ext cx="3699551" cy="2444733"/>
          </a:xfrm>
          <a:prstGeom prst="rect">
            <a:avLst/>
          </a:prstGeom>
        </p:spPr>
      </p:pic>
      <p:pic>
        <p:nvPicPr>
          <p:cNvPr id="15" name="Picture 14" descr="A diagram of a network&#10;&#10;AI-generated content may be incorrect.">
            <a:extLst>
              <a:ext uri="{FF2B5EF4-FFF2-40B4-BE49-F238E27FC236}">
                <a16:creationId xmlns:a16="http://schemas.microsoft.com/office/drawing/2014/main" id="{03A2DEE3-19E7-24D5-BF6E-01902DBF5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700" y="1809379"/>
            <a:ext cx="1444496" cy="2452119"/>
          </a:xfrm>
          <a:prstGeom prst="rect">
            <a:avLst/>
          </a:prstGeom>
        </p:spPr>
      </p:pic>
      <p:pic>
        <p:nvPicPr>
          <p:cNvPr id="17" name="Picture 16" descr="A black and white image of a sun with arrows and letters&#10;&#10;AI-generated content may be incorrect.">
            <a:extLst>
              <a:ext uri="{FF2B5EF4-FFF2-40B4-BE49-F238E27FC236}">
                <a16:creationId xmlns:a16="http://schemas.microsoft.com/office/drawing/2014/main" id="{4F367EA8-B771-C40A-54AE-968069249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196" y="1809379"/>
            <a:ext cx="890812" cy="2382922"/>
          </a:xfrm>
          <a:prstGeom prst="rect">
            <a:avLst/>
          </a:prstGeom>
        </p:spPr>
      </p:pic>
      <p:sp>
        <p:nvSpPr>
          <p:cNvPr id="6" name="Google Shape;209;p24">
            <a:extLst>
              <a:ext uri="{FF2B5EF4-FFF2-40B4-BE49-F238E27FC236}">
                <a16:creationId xmlns:a16="http://schemas.microsoft.com/office/drawing/2014/main" id="{172B641A-1732-FEC8-C1D5-ABAD8E11CF79}"/>
              </a:ext>
            </a:extLst>
          </p:cNvPr>
          <p:cNvSpPr txBox="1"/>
          <p:nvPr/>
        </p:nvSpPr>
        <p:spPr>
          <a:xfrm>
            <a:off x="595075" y="886080"/>
            <a:ext cx="3799892" cy="92329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After final message is passed,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we can take our final node embeddings…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" name="Google Shape;209;p24">
            <a:extLst>
              <a:ext uri="{FF2B5EF4-FFF2-40B4-BE49-F238E27FC236}">
                <a16:creationId xmlns:a16="http://schemas.microsoft.com/office/drawing/2014/main" id="{1347ABE7-1DDE-9395-72B2-68D5E80CAA80}"/>
              </a:ext>
            </a:extLst>
          </p:cNvPr>
          <p:cNvSpPr txBox="1"/>
          <p:nvPr/>
        </p:nvSpPr>
        <p:spPr>
          <a:xfrm>
            <a:off x="4394967" y="4182939"/>
            <a:ext cx="2451549" cy="67707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Pass them into a final neural network…</a:t>
            </a:r>
            <a:endParaRPr sz="1600" dirty="0">
              <a:solidFill>
                <a:schemeClr val="dk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5BB05C-0DC6-75E6-A66E-7F599A7A2E03}"/>
              </a:ext>
            </a:extLst>
          </p:cNvPr>
          <p:cNvCxnSpPr>
            <a:cxnSpLocks/>
          </p:cNvCxnSpPr>
          <p:nvPr/>
        </p:nvCxnSpPr>
        <p:spPr>
          <a:xfrm>
            <a:off x="7844092" y="1886870"/>
            <a:ext cx="0" cy="684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body" idx="1"/>
          </p:nvPr>
        </p:nvSpPr>
        <p:spPr>
          <a:xfrm>
            <a:off x="311700" y="1190509"/>
            <a:ext cx="8520600" cy="3234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sz="2000" dirty="0">
                <a:solidFill>
                  <a:schemeClr val="dk1"/>
                </a:solidFill>
              </a:rPr>
              <a:t>Transition Metal Dichalcogenides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sz="2000" dirty="0">
                <a:solidFill>
                  <a:schemeClr val="dk1"/>
                </a:solidFill>
              </a:rPr>
              <a:t>Hydrogen under pressure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</a:rPr>
              <a:t>Background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</a:rPr>
              <a:t>Current Limitations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</a:rPr>
              <a:t>MACE vs AIMD Analysis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9" name="Picture 8" descr="A diagram of different types of molecules&#10;&#10;AI-generated content may be incorrect.">
            <a:extLst>
              <a:ext uri="{FF2B5EF4-FFF2-40B4-BE49-F238E27FC236}">
                <a16:creationId xmlns:a16="http://schemas.microsoft.com/office/drawing/2014/main" id="{70F0F04D-B85C-F3D0-BB2D-550A7224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1" t="43159" r="48958" b="16668"/>
          <a:stretch/>
        </p:blipFill>
        <p:spPr>
          <a:xfrm>
            <a:off x="5916331" y="913779"/>
            <a:ext cx="1491491" cy="1404202"/>
          </a:xfrm>
          <a:prstGeom prst="rect">
            <a:avLst/>
          </a:prstGeom>
        </p:spPr>
      </p:pic>
      <p:pic>
        <p:nvPicPr>
          <p:cNvPr id="11" name="Picture 10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3F4FA8D4-F6E0-5A86-CC98-9EEC6F11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322" y="3753070"/>
            <a:ext cx="259870" cy="358321"/>
          </a:xfrm>
          <a:prstGeom prst="rect">
            <a:avLst/>
          </a:prstGeom>
        </p:spPr>
      </p:pic>
      <p:pic>
        <p:nvPicPr>
          <p:cNvPr id="13" name="Picture 12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C26068B3-3342-6724-6A8E-F58A72BD6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377" y="3042785"/>
            <a:ext cx="576943" cy="266009"/>
          </a:xfrm>
          <a:prstGeom prst="rect">
            <a:avLst/>
          </a:prstGeom>
        </p:spPr>
      </p:pic>
      <p:pic>
        <p:nvPicPr>
          <p:cNvPr id="15" name="Picture 14" descr="A blue spheres with white letters&#10;&#10;AI-generated content may be incorrect.">
            <a:extLst>
              <a:ext uri="{FF2B5EF4-FFF2-40B4-BE49-F238E27FC236}">
                <a16:creationId xmlns:a16="http://schemas.microsoft.com/office/drawing/2014/main" id="{8663922C-3B41-D56D-24C0-E877CD03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619" y="2601617"/>
            <a:ext cx="1281638" cy="16524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E39781-C23F-CDCC-8AC4-B05B2857F1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6E5B35-1C45-AFF2-695E-2ED1321F40C8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MACE applications in chemistry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E9EAF-E107-C7DC-C323-D2EB224B3744}"/>
              </a:ext>
            </a:extLst>
          </p:cNvPr>
          <p:cNvSpPr txBox="1"/>
          <p:nvPr/>
        </p:nvSpPr>
        <p:spPr>
          <a:xfrm>
            <a:off x="5916331" y="2276552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Rosen et al. J. Phys. Chem. C (2018)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6C771-5FDA-D795-625E-113409D26410}"/>
              </a:ext>
            </a:extLst>
          </p:cNvPr>
          <p:cNvSpPr txBox="1"/>
          <p:nvPr/>
        </p:nvSpPr>
        <p:spPr>
          <a:xfrm>
            <a:off x="5604438" y="4134732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Monacelli et al. Nature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01968-CF03-2433-E79C-5B066F6DF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448" y="1416031"/>
            <a:ext cx="3175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14B85-B4A9-C700-02A3-10E16C834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581" y="810196"/>
            <a:ext cx="317500" cy="1338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EDB-F7D6-9ACD-F191-36E46C5E8B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9A41A-43AE-F339-2A93-6C45B764A72C}"/>
              </a:ext>
            </a:extLst>
          </p:cNvPr>
          <p:cNvSpPr txBox="1"/>
          <p:nvPr/>
        </p:nvSpPr>
        <p:spPr>
          <a:xfrm>
            <a:off x="329191" y="1628363"/>
            <a:ext cx="485939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2D materials made of transition metals and chalcogens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Applied in electronics, photonics, catalysis, sensors, and energy-storage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Important structural features that modify properties</a:t>
            </a:r>
          </a:p>
          <a:p>
            <a:pPr rtl="0"/>
            <a:r>
              <a:rPr lang="en-US" sz="1800" dirty="0">
                <a:latin typeface="Arial" panose="020B0604020202020204" pitchFamily="34" charset="0"/>
              </a:rPr>
              <a:t>        1)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Edges (zigzag, armchair) </a:t>
            </a:r>
            <a:endParaRPr lang="en-US" sz="1800" dirty="0">
              <a:latin typeface="Arial" panose="020B0604020202020204" pitchFamily="34" charset="0"/>
            </a:endParaRPr>
          </a:p>
          <a:p>
            <a:pPr lvl="7"/>
            <a:r>
              <a:rPr lang="en-US" sz="1800" dirty="0">
                <a:latin typeface="Arial" panose="020B0604020202020204" pitchFamily="34" charset="0"/>
              </a:rPr>
              <a:t>        2) 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efects (vacancies, substitutions)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properties and exciton behavior are influenced by edges and defects</a:t>
            </a:r>
            <a:endParaRPr lang="en-US" sz="1800" dirty="0"/>
          </a:p>
        </p:txBody>
      </p:sp>
      <p:pic>
        <p:nvPicPr>
          <p:cNvPr id="9" name="Picture 8" descr="A graphene and graphene molecule&#10;&#10;AI-generated content may be incorrect.">
            <a:extLst>
              <a:ext uri="{FF2B5EF4-FFF2-40B4-BE49-F238E27FC236}">
                <a16:creationId xmlns:a16="http://schemas.microsoft.com/office/drawing/2014/main" id="{765702E1-0424-5DA5-D1CE-441A2DB7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245" y="855581"/>
            <a:ext cx="2849718" cy="1824819"/>
          </a:xfrm>
          <a:prstGeom prst="rect">
            <a:avLst/>
          </a:prstGeom>
        </p:spPr>
      </p:pic>
      <p:pic>
        <p:nvPicPr>
          <p:cNvPr id="11" name="Picture 10" descr="A molecule model with blue and yellow balls&#10;&#10;AI-generated content may be incorrect.">
            <a:extLst>
              <a:ext uri="{FF2B5EF4-FFF2-40B4-BE49-F238E27FC236}">
                <a16:creationId xmlns:a16="http://schemas.microsoft.com/office/drawing/2014/main" id="{429B260B-0637-CB87-D657-7F1FE01A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182"/>
          <a:stretch/>
        </p:blipFill>
        <p:spPr>
          <a:xfrm>
            <a:off x="649037" y="896989"/>
            <a:ext cx="3651249" cy="649590"/>
          </a:xfrm>
          <a:prstGeom prst="rect">
            <a:avLst/>
          </a:prstGeom>
        </p:spPr>
      </p:pic>
      <p:pic>
        <p:nvPicPr>
          <p:cNvPr id="13" name="Picture 12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FEF5D766-C602-7EC7-F4F8-81F998C40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815" y="2649249"/>
            <a:ext cx="2901441" cy="20670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33F6F-FF03-C166-7953-5AC381DF65CC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Transition metal dichalcogenides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CBB80-6279-803A-EBBE-D914025334F1}"/>
              </a:ext>
            </a:extLst>
          </p:cNvPr>
          <p:cNvSpPr txBox="1"/>
          <p:nvPr/>
        </p:nvSpPr>
        <p:spPr>
          <a:xfrm>
            <a:off x="5971155" y="4749040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Qi et al. J. Appl. Phys. (2013)</a:t>
            </a:r>
          </a:p>
        </p:txBody>
      </p:sp>
    </p:spTree>
    <p:extLst>
      <p:ext uri="{BB962C8B-B14F-4D97-AF65-F5344CB8AC3E}">
        <p14:creationId xmlns:p14="http://schemas.microsoft.com/office/powerpoint/2010/main" val="1767630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F380A-1437-DA26-CCBC-0AEA67C45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6" name="Picture 5" descr="A diagram of different types of molecules&#10;&#10;AI-generated content may be incorrect.">
            <a:extLst>
              <a:ext uri="{FF2B5EF4-FFF2-40B4-BE49-F238E27FC236}">
                <a16:creationId xmlns:a16="http://schemas.microsoft.com/office/drawing/2014/main" id="{A9548F03-4A53-25FF-A434-1AE83F1B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199" y="991023"/>
            <a:ext cx="5555259" cy="3739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161C4E-56CE-9AEB-18C9-149CD72FC0FD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Edge structure prediction by MACE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9C9F44-E3B6-045B-1AF1-C187E57CCD30}"/>
                  </a:ext>
                </a:extLst>
              </p:cNvPr>
              <p:cNvSpPr txBox="1"/>
              <p:nvPr/>
            </p:nvSpPr>
            <p:spPr>
              <a:xfrm>
                <a:off x="238231" y="1328224"/>
                <a:ext cx="267896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the sulfur coverage</a:t>
                </a:r>
              </a:p>
              <a:p>
                <a:endParaRPr lang="en-US" dirty="0"/>
              </a:p>
              <a:p>
                <a:r>
                  <a:rPr lang="en-US" dirty="0"/>
                  <a:t>Multi-layer model with infinite stripes</a:t>
                </a:r>
              </a:p>
              <a:p>
                <a:endParaRPr lang="en-US" dirty="0"/>
              </a:p>
              <a:p>
                <a:r>
                  <a:rPr lang="en-US" dirty="0"/>
                  <a:t>Both Mo and S edges largely retain the structural features predicted by DFT</a:t>
                </a:r>
              </a:p>
              <a:p>
                <a:endParaRPr lang="en-US" dirty="0"/>
              </a:p>
              <a:p>
                <a:r>
                  <a:rPr lang="en-US" dirty="0"/>
                  <a:t>Exception of sulfur dimer formation at sulfur edge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=1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9C9F44-E3B6-045B-1AF1-C187E57CC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31" y="1328224"/>
                <a:ext cx="2678968" cy="2677656"/>
              </a:xfrm>
              <a:prstGeom prst="rect">
                <a:avLst/>
              </a:prstGeom>
              <a:blipFill>
                <a:blip r:embed="rId4"/>
                <a:stretch>
                  <a:fillRect l="-472" t="-47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78DA09B-0997-470D-218E-ACF08E105F3C}"/>
              </a:ext>
            </a:extLst>
          </p:cNvPr>
          <p:cNvSpPr txBox="1"/>
          <p:nvPr/>
        </p:nvSpPr>
        <p:spPr>
          <a:xfrm>
            <a:off x="5596587" y="4749040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Rosen et al. J. Phys. Chem. C (2018)</a:t>
            </a:r>
          </a:p>
        </p:txBody>
      </p:sp>
    </p:spTree>
    <p:extLst>
      <p:ext uri="{BB962C8B-B14F-4D97-AF65-F5344CB8AC3E}">
        <p14:creationId xmlns:p14="http://schemas.microsoft.com/office/powerpoint/2010/main" val="171383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987A0-5413-401E-5B18-CAD30D84C3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 dirty="0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4F6F3741-7CC3-D8C2-0684-87B5B148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122"/>
          <a:stretch/>
        </p:blipFill>
        <p:spPr>
          <a:xfrm>
            <a:off x="377377" y="1055802"/>
            <a:ext cx="8095081" cy="3249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4CB657-21F1-ED92-A9EC-90E388987405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Defect formations in WS</a:t>
            </a:r>
            <a:r>
              <a:rPr lang="en-US" sz="3200" baseline="-250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374E85-CE08-1E44-0828-F30CFBB572AD}"/>
              </a:ext>
            </a:extLst>
          </p:cNvPr>
          <p:cNvSpPr/>
          <p:nvPr/>
        </p:nvSpPr>
        <p:spPr>
          <a:xfrm>
            <a:off x="5227882" y="1037452"/>
            <a:ext cx="1591735" cy="162459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74A36-037C-E134-41B7-3AA19F65440E}"/>
              </a:ext>
            </a:extLst>
          </p:cNvPr>
          <p:cNvSpPr/>
          <p:nvPr/>
        </p:nvSpPr>
        <p:spPr>
          <a:xfrm>
            <a:off x="2833182" y="2680400"/>
            <a:ext cx="1591735" cy="1624598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5E6430-BEC1-2019-0C43-FB7A0574A954}"/>
              </a:ext>
            </a:extLst>
          </p:cNvPr>
          <p:cNvSpPr/>
          <p:nvPr/>
        </p:nvSpPr>
        <p:spPr>
          <a:xfrm>
            <a:off x="1258710" y="2680400"/>
            <a:ext cx="1591735" cy="1624598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635D8-48D0-B42E-E839-323A6A3FB714}"/>
              </a:ext>
            </a:extLst>
          </p:cNvPr>
          <p:cNvSpPr txBox="1"/>
          <p:nvPr/>
        </p:nvSpPr>
        <p:spPr>
          <a:xfrm>
            <a:off x="6289095" y="4706128"/>
            <a:ext cx="218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Kieczka</a:t>
            </a:r>
            <a:r>
              <a:rPr lang="en-US" i="1" dirty="0"/>
              <a:t> et al. IOP (2023)</a:t>
            </a:r>
          </a:p>
        </p:txBody>
      </p:sp>
    </p:spTree>
    <p:extLst>
      <p:ext uri="{BB962C8B-B14F-4D97-AF65-F5344CB8AC3E}">
        <p14:creationId xmlns:p14="http://schemas.microsoft.com/office/powerpoint/2010/main" val="22446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AEE6B-04B9-83AB-4983-0BAADCB4F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6771040E-0445-1A2A-4166-F652BF55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88"/>
          <a:stretch/>
        </p:blipFill>
        <p:spPr>
          <a:xfrm>
            <a:off x="886181" y="1072829"/>
            <a:ext cx="7371635" cy="3002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1851C-9C4B-A810-F024-20197E24D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49" y="4130285"/>
            <a:ext cx="4533900" cy="53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8F4EF-6544-ED1B-4961-ECEE7537F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49" y="1068319"/>
            <a:ext cx="290691" cy="1966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DAEFA2-543D-1438-9715-B2D2F9E46612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Defect formation energies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B369C-5C2D-CBFF-563D-C9EE43009144}"/>
              </a:ext>
            </a:extLst>
          </p:cNvPr>
          <p:cNvSpPr/>
          <p:nvPr/>
        </p:nvSpPr>
        <p:spPr>
          <a:xfrm rot="20223838">
            <a:off x="1509249" y="1949952"/>
            <a:ext cx="2776627" cy="28182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65AE14-E4BA-61ED-A88A-42A1A75659B8}"/>
              </a:ext>
            </a:extLst>
          </p:cNvPr>
          <p:cNvSpPr/>
          <p:nvPr/>
        </p:nvSpPr>
        <p:spPr>
          <a:xfrm rot="20223838">
            <a:off x="5220214" y="1858853"/>
            <a:ext cx="2593517" cy="28182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E3D87-C973-6720-7B6D-F165DE0F995E}"/>
              </a:ext>
            </a:extLst>
          </p:cNvPr>
          <p:cNvSpPr/>
          <p:nvPr/>
        </p:nvSpPr>
        <p:spPr>
          <a:xfrm rot="21309036">
            <a:off x="1545381" y="2891983"/>
            <a:ext cx="2776627" cy="217931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395DA-B47F-6F1D-F1CC-6FAAD2B3B1E1}"/>
              </a:ext>
            </a:extLst>
          </p:cNvPr>
          <p:cNvSpPr/>
          <p:nvPr/>
        </p:nvSpPr>
        <p:spPr>
          <a:xfrm rot="21202524">
            <a:off x="5271122" y="2244200"/>
            <a:ext cx="2776627" cy="217931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1B345-DCAC-F3F2-45D6-BC8F22015327}"/>
              </a:ext>
            </a:extLst>
          </p:cNvPr>
          <p:cNvSpPr/>
          <p:nvPr/>
        </p:nvSpPr>
        <p:spPr>
          <a:xfrm rot="724197">
            <a:off x="5300734" y="2779642"/>
            <a:ext cx="2727174" cy="236296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FD59B3-05E5-9022-F5F8-8256C5791A53}"/>
              </a:ext>
            </a:extLst>
          </p:cNvPr>
          <p:cNvSpPr/>
          <p:nvPr/>
        </p:nvSpPr>
        <p:spPr>
          <a:xfrm rot="692800">
            <a:off x="1732526" y="3232078"/>
            <a:ext cx="2330069" cy="204663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CFCF3-1B43-39EF-92D2-CE268C05F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369" y="4031326"/>
            <a:ext cx="838200" cy="41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DF118-64FF-2073-3ACD-56F4087FA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8" y="3979037"/>
            <a:ext cx="838200" cy="183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2CEF5-BB27-0810-32E6-900B93623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540" y="4052344"/>
            <a:ext cx="838200" cy="18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9F6497-B89D-5739-12ED-10A23F007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235" y="993752"/>
            <a:ext cx="838200" cy="1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10" grpId="0" animBg="1"/>
      <p:bldP spid="10" grpId="1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017C-5820-C9EC-B28F-CE9250C1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4884"/>
            <a:ext cx="8520600" cy="5727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9053B-372C-5D4E-44EB-C924C83437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10" name="Picture 9" descr="A two images of a pattern with circles and a square&#10;&#10;AI-generated content may be incorrect.">
            <a:extLst>
              <a:ext uri="{FF2B5EF4-FFF2-40B4-BE49-F238E27FC236}">
                <a16:creationId xmlns:a16="http://schemas.microsoft.com/office/drawing/2014/main" id="{3BF49A72-A3D2-69C9-815F-223FD55D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613" y="858977"/>
            <a:ext cx="4191689" cy="2129112"/>
          </a:xfrm>
          <a:prstGeom prst="rect">
            <a:avLst/>
          </a:prstGeom>
        </p:spPr>
      </p:pic>
      <p:pic>
        <p:nvPicPr>
          <p:cNvPr id="12" name="Picture 11" descr="A screenshot of a game&#10;&#10;AI-generated content may be incorrect.">
            <a:extLst>
              <a:ext uri="{FF2B5EF4-FFF2-40B4-BE49-F238E27FC236}">
                <a16:creationId xmlns:a16="http://schemas.microsoft.com/office/drawing/2014/main" id="{11D2D7DA-7F90-48DB-0A76-959032099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89" y="827593"/>
            <a:ext cx="2089191" cy="2129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C4D55D-0049-0A7E-4E20-8E1BD4D3152E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good, bad, and ugly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CD262-01B4-61D9-C7B4-AB2280D5872E}"/>
              </a:ext>
            </a:extLst>
          </p:cNvPr>
          <p:cNvSpPr txBox="1"/>
          <p:nvPr/>
        </p:nvSpPr>
        <p:spPr>
          <a:xfrm>
            <a:off x="683388" y="3159838"/>
            <a:ext cx="7777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ability of MACE to predict defect energy formation generally related to the size of the interstitial gap left by the defect relative to ideal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Substitution of S</a:t>
            </a:r>
            <a:r>
              <a:rPr lang="en-US" sz="1600" baseline="-25000" dirty="0"/>
              <a:t>2</a:t>
            </a:r>
            <a:r>
              <a:rPr lang="en-US" sz="1600" dirty="0"/>
              <a:t> with W (large atom) yields a very accurate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Larger W and W + S</a:t>
            </a:r>
            <a:r>
              <a:rPr lang="en-US" sz="1600" baseline="-25000" dirty="0"/>
              <a:t>3 </a:t>
            </a:r>
            <a:r>
              <a:rPr lang="en-US" sz="1600" dirty="0"/>
              <a:t>vacancies result in poor predictions due to unique chemical environment of resulting interstitial sites</a:t>
            </a:r>
          </a:p>
        </p:txBody>
      </p:sp>
    </p:spTree>
    <p:extLst>
      <p:ext uri="{BB962C8B-B14F-4D97-AF65-F5344CB8AC3E}">
        <p14:creationId xmlns:p14="http://schemas.microsoft.com/office/powerpoint/2010/main" val="722996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4A45-529D-2577-805C-928B51FE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01206-69F0-8648-9F53-FBD4C5717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880" y="812345"/>
            <a:ext cx="4646165" cy="15086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Ashcroft (1968): Predicts solid hydrogen to be a room temperature superconductor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Success of metal superhydrides has increased interest in H</a:t>
            </a:r>
            <a:r>
              <a:rPr lang="en-US" sz="1600" baseline="-25000" dirty="0">
                <a:solidFill>
                  <a:schemeClr val="tx1"/>
                </a:solidFill>
              </a:rPr>
              <a:t>2 </a:t>
            </a:r>
            <a:r>
              <a:rPr lang="en-US" sz="1600" dirty="0">
                <a:solidFill>
                  <a:schemeClr val="tx1"/>
                </a:solidFill>
              </a:rPr>
              <a:t>under pressure</a:t>
            </a:r>
          </a:p>
          <a:p>
            <a:endParaRPr lang="en-US" baseline="-25000" dirty="0"/>
          </a:p>
          <a:p>
            <a:endParaRPr lang="en-US" dirty="0"/>
          </a:p>
        </p:txBody>
      </p:sp>
      <p:pic>
        <p:nvPicPr>
          <p:cNvPr id="5" name="Picture 4" descr="A close-up of several different models of a structure&#10;&#10;AI-generated content may be incorrect.">
            <a:extLst>
              <a:ext uri="{FF2B5EF4-FFF2-40B4-BE49-F238E27FC236}">
                <a16:creationId xmlns:a16="http://schemas.microsoft.com/office/drawing/2014/main" id="{968822E1-9656-AF30-8DB2-7936D54C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196"/>
          <a:stretch/>
        </p:blipFill>
        <p:spPr>
          <a:xfrm>
            <a:off x="5517809" y="940314"/>
            <a:ext cx="2368454" cy="2190532"/>
          </a:xfrm>
          <a:prstGeom prst="rect">
            <a:avLst/>
          </a:prstGeom>
        </p:spPr>
      </p:pic>
      <p:pic>
        <p:nvPicPr>
          <p:cNvPr id="7" name="Picture 6" descr="A diagram of a hexagon structure&#10;&#10;AI-generated content may be incorrect.">
            <a:extLst>
              <a:ext uri="{FF2B5EF4-FFF2-40B4-BE49-F238E27FC236}">
                <a16:creationId xmlns:a16="http://schemas.microsoft.com/office/drawing/2014/main" id="{82D1E48E-3A1B-0C8D-4C39-C912DE50E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0" y="2320998"/>
            <a:ext cx="3777827" cy="2611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8963B-C06F-832E-06D0-61ED44799EE8}"/>
              </a:ext>
            </a:extLst>
          </p:cNvPr>
          <p:cNvSpPr txBox="1"/>
          <p:nvPr/>
        </p:nvSpPr>
        <p:spPr>
          <a:xfrm>
            <a:off x="4798045" y="3626570"/>
            <a:ext cx="4253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Difficult to simulate due to factors like anharmonicity and zero-point energy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879E5-9549-19EE-5E27-F043D01311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6C8E05-EE90-CBFB-4942-BEEF0E86F4FA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Hydrogen under high pressure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0E740-EF20-F273-B99F-DA09FBA0B229}"/>
              </a:ext>
            </a:extLst>
          </p:cNvPr>
          <p:cNvSpPr txBox="1"/>
          <p:nvPr/>
        </p:nvSpPr>
        <p:spPr>
          <a:xfrm>
            <a:off x="5736317" y="4509328"/>
            <a:ext cx="193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Ashcroft PRL (1968)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63FC5-DA17-DB69-6AC2-A81014DC778F}"/>
              </a:ext>
            </a:extLst>
          </p:cNvPr>
          <p:cNvSpPr txBox="1"/>
          <p:nvPr/>
        </p:nvSpPr>
        <p:spPr>
          <a:xfrm>
            <a:off x="5734078" y="4778253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Monacelli et al. Nature (2023)</a:t>
            </a:r>
          </a:p>
        </p:txBody>
      </p:sp>
    </p:spTree>
    <p:extLst>
      <p:ext uri="{BB962C8B-B14F-4D97-AF65-F5344CB8AC3E}">
        <p14:creationId xmlns:p14="http://schemas.microsoft.com/office/powerpoint/2010/main" val="134551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135170" y="928120"/>
            <a:ext cx="198883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rgbClr val="000000"/>
                </a:solidFill>
              </a:rPr>
              <a:t>First Principles (QM)</a:t>
            </a:r>
            <a:endParaRPr sz="1500" dirty="0">
              <a:solidFill>
                <a:srgbClr val="000000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l="20302" r="21807"/>
          <a:stretch/>
        </p:blipFill>
        <p:spPr>
          <a:xfrm>
            <a:off x="6675067" y="1287068"/>
            <a:ext cx="1845950" cy="17936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t="2484" b="29824"/>
          <a:stretch/>
        </p:blipFill>
        <p:spPr>
          <a:xfrm>
            <a:off x="311700" y="1348970"/>
            <a:ext cx="2541400" cy="15130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6401826" y="936089"/>
            <a:ext cx="255600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rgbClr val="000000"/>
                </a:solidFill>
              </a:rPr>
              <a:t>Molecular</a:t>
            </a:r>
            <a:r>
              <a:rPr lang="en" dirty="0">
                <a:solidFill>
                  <a:srgbClr val="000000"/>
                </a:solidFill>
              </a:rPr>
              <a:t> </a:t>
            </a:r>
            <a:r>
              <a:rPr lang="en" sz="1500" dirty="0">
                <a:solidFill>
                  <a:srgbClr val="000000"/>
                </a:solidFill>
              </a:rPr>
              <a:t>Mechanics (MM)</a:t>
            </a:r>
            <a:endParaRPr sz="1500" dirty="0">
              <a:solidFill>
                <a:srgbClr val="000000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0126" y="1511903"/>
            <a:ext cx="2294673" cy="1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191862" y="998233"/>
            <a:ext cx="871202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rgbClr val="000000"/>
                </a:solidFill>
              </a:rPr>
              <a:t>QM/MM</a:t>
            </a:r>
            <a:endParaRPr sz="15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0CE6C-B953-039B-40D0-7DABDEEC9735}"/>
                  </a:ext>
                </a:extLst>
              </p:cNvPr>
              <p:cNvSpPr txBox="1"/>
              <p:nvPr/>
            </p:nvSpPr>
            <p:spPr>
              <a:xfrm>
                <a:off x="311700" y="3002308"/>
                <a:ext cx="2093907" cy="55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kumimoji="0" lang="en-US" sz="15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15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𝑚</m:t>
                              </m:r>
                            </m:den>
                          </m:f>
                        </m:e>
                      </m:func>
                      <m:sSup>
                        <m:sSupPr>
                          <m:ctrlP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∇</m:t>
                          </m:r>
                        </m:e>
                        <m:sup>
                          <m:r>
                            <a:rPr kumimoji="0" lang="en-US" sz="15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𝑉</m:t>
                      </m:r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𝐸</m:t>
                      </m:r>
                      <m:r>
                        <m:rPr>
                          <m:sty m:val="p"/>
                        </m:rPr>
                        <a:rPr kumimoji="0" lang="el-GR" sz="15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</m:oMath>
                  </m:oMathPara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0CE6C-B953-039B-40D0-7DABDEEC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3002308"/>
                <a:ext cx="2093907" cy="555601"/>
              </a:xfrm>
              <a:prstGeom prst="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76E87F-0574-7D6D-20FA-0DA188AD6FE1}"/>
                  </a:ext>
                </a:extLst>
              </p:cNvPr>
              <p:cNvSpPr txBox="1"/>
              <p:nvPr/>
            </p:nvSpPr>
            <p:spPr>
              <a:xfrm>
                <a:off x="6484712" y="2885643"/>
                <a:ext cx="226478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𝐹</m:t>
                      </m:r>
                      <m:d>
                        <m:d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𝑋</m:t>
                          </m:r>
                        </m:e>
                      </m:d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∇</m:t>
                      </m:r>
                      <m:d>
                        <m:d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𝑋</m:t>
                          </m:r>
                        </m:e>
                      </m:d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𝑀𝑉</m:t>
                      </m:r>
                      <m:d>
                        <m:d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  <a:sym typeface="Arial"/>
                  </a:rPr>
                  <a:t>V(t)=X(t)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76E87F-0574-7D6D-20FA-0DA188AD6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712" y="2885643"/>
                <a:ext cx="2264787" cy="553998"/>
              </a:xfrm>
              <a:prstGeom prst="rect">
                <a:avLst/>
              </a:prstGeom>
              <a:blipFill>
                <a:blip r:embed="rId7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C4FA7B5B-56F0-D55C-D98A-1241A4DB8699}"/>
              </a:ext>
            </a:extLst>
          </p:cNvPr>
          <p:cNvSpPr/>
          <p:nvPr/>
        </p:nvSpPr>
        <p:spPr>
          <a:xfrm>
            <a:off x="1528890" y="4390674"/>
            <a:ext cx="5875903" cy="393600"/>
          </a:xfrm>
          <a:prstGeom prst="left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5C382-9D51-5FEB-26A3-FA2AC7ACADB3}"/>
              </a:ext>
            </a:extLst>
          </p:cNvPr>
          <p:cNvSpPr txBox="1"/>
          <p:nvPr/>
        </p:nvSpPr>
        <p:spPr>
          <a:xfrm>
            <a:off x="422194" y="4410333"/>
            <a:ext cx="978011" cy="323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AFC0F-28ED-774E-AA6B-D29FB33CC0DF}"/>
              </a:ext>
            </a:extLst>
          </p:cNvPr>
          <p:cNvSpPr txBox="1"/>
          <p:nvPr/>
        </p:nvSpPr>
        <p:spPr>
          <a:xfrm>
            <a:off x="7533479" y="4447764"/>
            <a:ext cx="1066474" cy="323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Scalability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385199-3A03-A050-6FF9-80DD86EFFFD6}"/>
              </a:ext>
            </a:extLst>
          </p:cNvPr>
          <p:cNvSpPr txBox="1"/>
          <p:nvPr/>
        </p:nvSpPr>
        <p:spPr>
          <a:xfrm>
            <a:off x="4247914" y="3117724"/>
            <a:ext cx="759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" dirty="0">
                <a:solidFill>
                  <a:srgbClr val="000000"/>
                </a:solidFill>
              </a:rPr>
              <a:t>Hybrid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6511D-0601-5041-89B9-A1F100331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B914A-41C6-AAE4-0467-22C7328AF858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Types of simulations</a:t>
            </a:r>
          </a:p>
        </p:txBody>
      </p:sp>
      <p:sp>
        <p:nvSpPr>
          <p:cNvPr id="9" name="Google Shape;78;p16">
            <a:extLst>
              <a:ext uri="{FF2B5EF4-FFF2-40B4-BE49-F238E27FC236}">
                <a16:creationId xmlns:a16="http://schemas.microsoft.com/office/drawing/2014/main" id="{546FCDC8-524D-3ECE-36EC-572B5CE79DBC}"/>
              </a:ext>
            </a:extLst>
          </p:cNvPr>
          <p:cNvSpPr txBox="1">
            <a:spLocks/>
          </p:cNvSpPr>
          <p:nvPr/>
        </p:nvSpPr>
        <p:spPr>
          <a:xfrm>
            <a:off x="6117543" y="3467696"/>
            <a:ext cx="2828495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1500" dirty="0">
                <a:solidFill>
                  <a:srgbClr val="000000"/>
                </a:solidFill>
              </a:rPr>
              <a:t>Need accurate 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1500" b="1" dirty="0">
                <a:solidFill>
                  <a:srgbClr val="000000"/>
                </a:solidFill>
              </a:rPr>
              <a:t>Interatomic Potentials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E704-7563-9C0E-39F6-2A870095F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fluid&#10;&#10;AI-generated content may be incorrect.">
            <a:extLst>
              <a:ext uri="{FF2B5EF4-FFF2-40B4-BE49-F238E27FC236}">
                <a16:creationId xmlns:a16="http://schemas.microsoft.com/office/drawing/2014/main" id="{6A5450C7-6749-E933-2A0B-2A6509B8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72" y="969843"/>
            <a:ext cx="2856732" cy="39910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14160-5866-42ED-3808-46108169A1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19554B-05AF-7F70-0D82-EF374DA6E502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Molecular dynamics: MACE versus DFT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AB655C-1DC8-CE49-8E23-DA6A6C537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3246" y="876157"/>
            <a:ext cx="3467912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Molecular fluid behavior (gas) behavior of hydrogen accurately predicted at low pressure</a:t>
            </a:r>
          </a:p>
          <a:p>
            <a:pPr marL="1143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Model predicts formation of free moving rotors in phase 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Standard MACE model fails at 10 </a:t>
            </a:r>
            <a:r>
              <a:rPr lang="en-US" sz="1600" dirty="0" err="1">
                <a:solidFill>
                  <a:schemeClr val="tx1"/>
                </a:solidFill>
              </a:rPr>
              <a:t>GPa</a:t>
            </a:r>
            <a:r>
              <a:rPr lang="en-US" sz="1600" dirty="0">
                <a:solidFill>
                  <a:schemeClr val="tx1"/>
                </a:solidFill>
              </a:rPr>
              <a:t> simulation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DC11F-7837-BE1A-3B4F-DA4ECA59EE1A}"/>
              </a:ext>
            </a:extLst>
          </p:cNvPr>
          <p:cNvSpPr txBox="1"/>
          <p:nvPr/>
        </p:nvSpPr>
        <p:spPr>
          <a:xfrm>
            <a:off x="6265127" y="4723887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Cheng et al. Nature (2020)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5B481-BA71-B63B-8BFE-8B6AB60EB1C8}"/>
              </a:ext>
            </a:extLst>
          </p:cNvPr>
          <p:cNvSpPr txBox="1"/>
          <p:nvPr/>
        </p:nvSpPr>
        <p:spPr>
          <a:xfrm>
            <a:off x="6266405" y="4416110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Pickard et al. PRB (2012)</a:t>
            </a:r>
          </a:p>
        </p:txBody>
      </p:sp>
      <p:pic>
        <p:nvPicPr>
          <p:cNvPr id="12" name="Picture 11" descr="A diagram of a structure&#10;&#10;AI-generated content may be incorrect.">
            <a:extLst>
              <a:ext uri="{FF2B5EF4-FFF2-40B4-BE49-F238E27FC236}">
                <a16:creationId xmlns:a16="http://schemas.microsoft.com/office/drawing/2014/main" id="{9F84DCFC-8EFA-3A73-4A68-D9C45270E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271" y="1555511"/>
            <a:ext cx="2435432" cy="2353732"/>
          </a:xfrm>
          <a:prstGeom prst="rect">
            <a:avLst/>
          </a:prstGeom>
        </p:spPr>
      </p:pic>
      <p:pic>
        <p:nvPicPr>
          <p:cNvPr id="14" name="Picture 13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A5E4150D-5FB6-8421-C6F2-2B2A861C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755" y="1405384"/>
            <a:ext cx="461285" cy="430937"/>
          </a:xfrm>
          <a:prstGeom prst="rect">
            <a:avLst/>
          </a:prstGeom>
        </p:spPr>
      </p:pic>
      <p:pic>
        <p:nvPicPr>
          <p:cNvPr id="15" name="Picture 1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FFFF0B48-B4A4-1BDD-C420-3810ADCC8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21" y="998609"/>
            <a:ext cx="273897" cy="2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6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27C22-4F0F-F0F3-8183-D0D2241F6B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F6DF22-D5C3-8BF5-0230-BA826CFA5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4546" y="1132271"/>
            <a:ext cx="3467912" cy="3416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MACE-stress model created to improve prediction of hydrogen at high pressure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Loss function modified to have a 10x multiplier on the stress error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Improves model prediction from 10 </a:t>
            </a:r>
            <a:r>
              <a:rPr lang="en-US" sz="1600" dirty="0" err="1">
                <a:solidFill>
                  <a:schemeClr val="tx1"/>
                </a:solidFill>
              </a:rPr>
              <a:t>GPa</a:t>
            </a:r>
            <a:r>
              <a:rPr lang="en-US" sz="1600" dirty="0">
                <a:solidFill>
                  <a:schemeClr val="tx1"/>
                </a:solidFill>
              </a:rPr>
              <a:t> but still fails at 60 </a:t>
            </a:r>
            <a:r>
              <a:rPr lang="en-US" sz="1600" dirty="0" err="1">
                <a:solidFill>
                  <a:schemeClr val="tx1"/>
                </a:solidFill>
              </a:rPr>
              <a:t>GPa</a:t>
            </a:r>
            <a:r>
              <a:rPr lang="en-US" sz="1600" dirty="0">
                <a:solidFill>
                  <a:schemeClr val="tx1"/>
                </a:solidFill>
              </a:rPr>
              <a:t> via formation of non-physical hydrogen chains</a:t>
            </a:r>
          </a:p>
        </p:txBody>
      </p:sp>
      <p:pic>
        <p:nvPicPr>
          <p:cNvPr id="8" name="Picture 7" descr="A diagram of a molecule&#10;&#10;AI-generated content may be incorrect.">
            <a:extLst>
              <a:ext uri="{FF2B5EF4-FFF2-40B4-BE49-F238E27FC236}">
                <a16:creationId xmlns:a16="http://schemas.microsoft.com/office/drawing/2014/main" id="{97E18C24-31C6-42AD-7704-9C4386C72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06" y="1557868"/>
            <a:ext cx="3168849" cy="2523065"/>
          </a:xfrm>
          <a:prstGeom prst="rect">
            <a:avLst/>
          </a:prstGeom>
        </p:spPr>
      </p:pic>
      <p:pic>
        <p:nvPicPr>
          <p:cNvPr id="10" name="Picture 9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854CDA2F-F860-E107-3944-1FEBEF0D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66" y="1314072"/>
            <a:ext cx="594078" cy="487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1DCE54-9271-F524-ECE0-24EC81CF5647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MACE high pressure failure</a:t>
            </a:r>
          </a:p>
        </p:txBody>
      </p:sp>
    </p:spTree>
    <p:extLst>
      <p:ext uri="{BB962C8B-B14F-4D97-AF65-F5344CB8AC3E}">
        <p14:creationId xmlns:p14="http://schemas.microsoft.com/office/powerpoint/2010/main" val="1260236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D6075C0-903A-4061-74A7-5499C34A790E}"/>
              </a:ext>
            </a:extLst>
          </p:cNvPr>
          <p:cNvSpPr/>
          <p:nvPr/>
        </p:nvSpPr>
        <p:spPr>
          <a:xfrm>
            <a:off x="705971" y="894229"/>
            <a:ext cx="7530353" cy="2292724"/>
          </a:xfrm>
          <a:prstGeom prst="round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B3191-BE21-17C1-CB01-F665CB8E9E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14" name="Picture 13" descr="A molecule model with blue and yellow balls&#10;&#10;AI-generated content may be incorrect.">
            <a:extLst>
              <a:ext uri="{FF2B5EF4-FFF2-40B4-BE49-F238E27FC236}">
                <a16:creationId xmlns:a16="http://schemas.microsoft.com/office/drawing/2014/main" id="{7C0AF51B-7DC5-1BB0-904C-A441E99A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07" y="2294844"/>
            <a:ext cx="2764801" cy="553812"/>
          </a:xfrm>
          <a:prstGeom prst="rect">
            <a:avLst/>
          </a:prstGeom>
        </p:spPr>
      </p:pic>
      <p:pic>
        <p:nvPicPr>
          <p:cNvPr id="16" name="Picture 15" descr="A group of blue spheres&#10;&#10;AI-generated content may be incorrect.">
            <a:extLst>
              <a:ext uri="{FF2B5EF4-FFF2-40B4-BE49-F238E27FC236}">
                <a16:creationId xmlns:a16="http://schemas.microsoft.com/office/drawing/2014/main" id="{180BF887-3DDB-3C37-AD61-2C8EADE5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24" y="1225608"/>
            <a:ext cx="1370815" cy="1069236"/>
          </a:xfrm>
          <a:prstGeom prst="rect">
            <a:avLst/>
          </a:prstGeom>
        </p:spPr>
      </p:pic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61656079-B051-3230-D4EE-5D95D0D2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5" t="-97" b="82746"/>
          <a:stretch/>
        </p:blipFill>
        <p:spPr>
          <a:xfrm>
            <a:off x="4888147" y="1376617"/>
            <a:ext cx="1900477" cy="7943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B40050-5274-7D2F-2FF1-13B4A0D68D07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Summary and Outlook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E78991-02A6-2188-41A2-9DB47309F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053" y="1171599"/>
            <a:ext cx="475503" cy="385408"/>
          </a:xfrm>
          <a:prstGeom prst="rect">
            <a:avLst/>
          </a:prstGeom>
        </p:spPr>
      </p:pic>
      <p:sp>
        <p:nvSpPr>
          <p:cNvPr id="32" name="Down Arrow 31">
            <a:extLst>
              <a:ext uri="{FF2B5EF4-FFF2-40B4-BE49-F238E27FC236}">
                <a16:creationId xmlns:a16="http://schemas.microsoft.com/office/drawing/2014/main" id="{B94C6A28-D1F4-BFEF-4E61-852A762011F0}"/>
              </a:ext>
            </a:extLst>
          </p:cNvPr>
          <p:cNvSpPr/>
          <p:nvPr/>
        </p:nvSpPr>
        <p:spPr>
          <a:xfrm rot="16200000">
            <a:off x="4298537" y="1766534"/>
            <a:ext cx="342900" cy="5481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E4F28-4FAE-2C1A-1234-157E28ABEDD7}"/>
              </a:ext>
            </a:extLst>
          </p:cNvPr>
          <p:cNvSpPr txBox="1"/>
          <p:nvPr/>
        </p:nvSpPr>
        <p:spPr>
          <a:xfrm>
            <a:off x="472669" y="3360945"/>
            <a:ext cx="79969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/>
              <a:t>MLIPs deliver high accuracy and computational efficiency, robustly predicting chemistry across diverse chemical and physical environments</a:t>
            </a:r>
          </a:p>
          <a:p>
            <a:endParaRPr lang="en-US" sz="1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Accuracy dramatically goes down when applied to systems drastically different from training data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33A0-C2EF-E7A1-D244-2A21E8F67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55" y="1976587"/>
            <a:ext cx="2913667" cy="106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A3D7B-92E6-B51D-FEC1-B26115266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092" y="1017830"/>
            <a:ext cx="2524874" cy="729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9CB3D-AF1E-C79C-3D0A-33711B6173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269" t="15385"/>
          <a:stretch/>
        </p:blipFill>
        <p:spPr>
          <a:xfrm>
            <a:off x="3606726" y="1320483"/>
            <a:ext cx="324330" cy="193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27820-F9BF-0C24-D961-65112EF1E188}"/>
              </a:ext>
            </a:extLst>
          </p:cNvPr>
          <p:cNvSpPr txBox="1"/>
          <p:nvPr/>
        </p:nvSpPr>
        <p:spPr>
          <a:xfrm>
            <a:off x="2416529" y="1747115"/>
            <a:ext cx="34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14653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corded Webinars on Funding Topics — Academic Research Funding Strategies,  LLC">
            <a:extLst>
              <a:ext uri="{FF2B5EF4-FFF2-40B4-BE49-F238E27FC236}">
                <a16:creationId xmlns:a16="http://schemas.microsoft.com/office/drawing/2014/main" id="{2DB489A7-F345-4EFA-2458-0AA637755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1" y="3728421"/>
            <a:ext cx="3590851" cy="10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6017-A420-61AC-74FD-9AB355A9ED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4F00-ABB1-376A-7EFB-C642060E851F}"/>
              </a:ext>
            </a:extLst>
          </p:cNvPr>
          <p:cNvSpPr txBox="1"/>
          <p:nvPr/>
        </p:nvSpPr>
        <p:spPr>
          <a:xfrm>
            <a:off x="318161" y="1475120"/>
            <a:ext cx="2967528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Dr. </a:t>
            </a:r>
            <a:r>
              <a:rPr lang="en-US" sz="1800" dirty="0" err="1"/>
              <a:t>Maosheng</a:t>
            </a:r>
            <a:r>
              <a:rPr lang="en-US" sz="1800" dirty="0"/>
              <a:t> Miao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Dr. Abhiyan Pandit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Samantha Scott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18E1D-A2CC-FF3D-BDC7-63E2F10CF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413" y="3595020"/>
            <a:ext cx="1236725" cy="1220308"/>
          </a:xfrm>
          <a:prstGeom prst="rect">
            <a:avLst/>
          </a:prstGeom>
        </p:spPr>
      </p:pic>
      <p:pic>
        <p:nvPicPr>
          <p:cNvPr id="17" name="Picture 2" descr="United States Department of Defense - Wikipedia">
            <a:extLst>
              <a:ext uri="{FF2B5EF4-FFF2-40B4-BE49-F238E27FC236}">
                <a16:creationId xmlns:a16="http://schemas.microsoft.com/office/drawing/2014/main" id="{342A41CB-B338-0045-0667-08498857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2" y="3692541"/>
            <a:ext cx="1167476" cy="11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5011F8DF-5912-2F7F-7B93-D7DD5AB64F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80" b="7745"/>
          <a:stretch/>
        </p:blipFill>
        <p:spPr>
          <a:xfrm>
            <a:off x="3388146" y="938326"/>
            <a:ext cx="4560599" cy="2361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72571C-0C6D-0DD0-A557-4AE7C64E6F1B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488007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8D29-5CF0-E124-91E5-51F52BB9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90" y="2285400"/>
            <a:ext cx="1801019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88C82-0352-6741-423C-1FEC7C627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D96E0-9912-A78A-862F-5B0A195B27D4}"/>
              </a:ext>
            </a:extLst>
          </p:cNvPr>
          <p:cNvSpPr txBox="1"/>
          <p:nvPr/>
        </p:nvSpPr>
        <p:spPr>
          <a:xfrm>
            <a:off x="2286000" y="24191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56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00F06-9C34-98D0-36B7-C25DBC6AA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E009-B789-894D-3980-765A67F0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985" y="2285400"/>
            <a:ext cx="214003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Supplemental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D3CDC-11F9-9AF4-0C2C-30C7C386A3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37944-B0ED-4D2B-9CD5-F1E8688EA9E5}"/>
              </a:ext>
            </a:extLst>
          </p:cNvPr>
          <p:cNvSpPr txBox="1"/>
          <p:nvPr/>
        </p:nvSpPr>
        <p:spPr>
          <a:xfrm>
            <a:off x="2286000" y="24191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CDCAC-4851-8F70-FA56-94FA07126599}"/>
              </a:ext>
            </a:extLst>
          </p:cNvPr>
          <p:cNvSpPr txBox="1"/>
          <p:nvPr/>
        </p:nvSpPr>
        <p:spPr>
          <a:xfrm>
            <a:off x="2286000" y="24191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00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F765F-0C11-E38C-8F2D-8C4778F2B6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95A68-49E2-BF2C-CA6A-32A342C0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831366"/>
            <a:ext cx="3709670" cy="39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0F183E-C1A6-5964-1373-9882BB369B2F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Zero-point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EF6D9-649D-F48E-7F34-BF59BF6D3CAC}"/>
              </a:ext>
            </a:extLst>
          </p:cNvPr>
          <p:cNvSpPr txBox="1"/>
          <p:nvPr/>
        </p:nvSpPr>
        <p:spPr>
          <a:xfrm>
            <a:off x="5475258" y="2125763"/>
            <a:ext cx="299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possible energy a quantum system can have</a:t>
            </a:r>
          </a:p>
          <a:p>
            <a:endParaRPr lang="en-US" dirty="0"/>
          </a:p>
          <a:p>
            <a:r>
              <a:rPr lang="en-US" dirty="0"/>
              <a:t>Even at 0 K, systems possess residual energy due to Heisenberg uncertainty principle</a:t>
            </a:r>
          </a:p>
        </p:txBody>
      </p:sp>
    </p:spTree>
    <p:extLst>
      <p:ext uri="{BB962C8B-B14F-4D97-AF65-F5344CB8AC3E}">
        <p14:creationId xmlns:p14="http://schemas.microsoft.com/office/powerpoint/2010/main" val="517037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A15DA-5FB5-5B30-C85C-BB095DDF4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EAE95-BF76-FD94-2955-AB6C084D6966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MPNN Interatomic Potentials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844A7C8-E94E-51CD-2905-0C036532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1185365"/>
            <a:ext cx="2781300" cy="5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BC77BC4-52FC-7DAA-3F96-364B97DC5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8111"/>
          <a:stretch/>
        </p:blipFill>
        <p:spPr bwMode="auto">
          <a:xfrm>
            <a:off x="3215640" y="1713938"/>
            <a:ext cx="2601570" cy="5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EAB58D6-BE09-0F67-2A47-B6ADE189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2242511"/>
            <a:ext cx="2900680" cy="74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CDEB7134-014B-5008-0D1D-FC3BD8C89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8" b="11072"/>
          <a:stretch/>
        </p:blipFill>
        <p:spPr bwMode="auto">
          <a:xfrm>
            <a:off x="3058160" y="2991588"/>
            <a:ext cx="2830170" cy="4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E2C1DA7-6150-7CEB-9A13-92F6F919B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7036"/>
          <a:stretch/>
        </p:blipFill>
        <p:spPr bwMode="auto">
          <a:xfrm>
            <a:off x="3299460" y="3520161"/>
            <a:ext cx="167132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00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6178A-1A66-BF1C-33A8-1B95236530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2FA26-40CF-D7E3-14D3-E89822AB1EBD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MACE Message Construction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E06607-4FCA-46E3-99C0-73EE6B95F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3" b="18834"/>
          <a:stretch/>
        </p:blipFill>
        <p:spPr bwMode="auto">
          <a:xfrm>
            <a:off x="3199130" y="1171103"/>
            <a:ext cx="2745740" cy="3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DBEF26C-0FBB-87A6-6E13-F56A6CA1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25" y="1686711"/>
            <a:ext cx="5006149" cy="5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A26458-25C8-6667-6ADB-F9AF45C1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92" y="2386746"/>
            <a:ext cx="3097816" cy="5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7874A1A-A0F3-E05E-36D7-E59C733D9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74" y="3120203"/>
            <a:ext cx="4200249" cy="5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46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094-F152-D3A6-ECCE-28ED1C42A1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CC8647-88D1-C5E8-7657-6323FD68E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15" y="1612015"/>
            <a:ext cx="3925570" cy="4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D68FD0-721B-A68D-D2A3-8D31B6D8DDFE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Equivariant Graph Neural Networks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3A87185-44B0-B98D-64CD-8B5BBD2BB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5" b="20119"/>
          <a:stretch/>
        </p:blipFill>
        <p:spPr bwMode="auto">
          <a:xfrm>
            <a:off x="2106930" y="2237321"/>
            <a:ext cx="4930140" cy="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83F08DE-3E25-A0C7-DDBB-79F419DE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2850031"/>
            <a:ext cx="5374640" cy="64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6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5D0EA-E7C8-7FCC-3E8C-6F3A1F48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red circle with a red string&#10;&#10;AI-generated content may be incorrect.">
            <a:extLst>
              <a:ext uri="{FF2B5EF4-FFF2-40B4-BE49-F238E27FC236}">
                <a16:creationId xmlns:a16="http://schemas.microsoft.com/office/drawing/2014/main" id="{A76C31E6-983E-2106-7AEB-6C1BF56E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2" y="3111987"/>
            <a:ext cx="1573926" cy="6885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9AA8A4-0F6E-DCE4-B803-7F800DB22784}"/>
              </a:ext>
            </a:extLst>
          </p:cNvPr>
          <p:cNvSpPr txBox="1"/>
          <p:nvPr/>
        </p:nvSpPr>
        <p:spPr>
          <a:xfrm>
            <a:off x="775665" y="2858488"/>
            <a:ext cx="1202740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Pairwise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03F01-1832-1ECB-9A67-6EADB79B32A8}"/>
              </a:ext>
            </a:extLst>
          </p:cNvPr>
          <p:cNvSpPr txBox="1"/>
          <p:nvPr/>
        </p:nvSpPr>
        <p:spPr>
          <a:xfrm>
            <a:off x="1848810" y="1025751"/>
            <a:ext cx="2215943" cy="81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3-body</a:t>
            </a:r>
          </a:p>
          <a:p>
            <a:pPr algn="ctr">
              <a:lnSpc>
                <a:spcPct val="150000"/>
              </a:lnSpc>
            </a:pPr>
            <a:endParaRPr lang="en-US" sz="1300" dirty="0"/>
          </a:p>
        </p:txBody>
      </p:sp>
      <p:pic>
        <p:nvPicPr>
          <p:cNvPr id="6" name="Picture 5" descr="A diagram of a molecule&#10;&#10;AI-generated content may be incorrect.">
            <a:extLst>
              <a:ext uri="{FF2B5EF4-FFF2-40B4-BE49-F238E27FC236}">
                <a16:creationId xmlns:a16="http://schemas.microsoft.com/office/drawing/2014/main" id="{B4DA2522-0332-E5B6-85AA-99105E625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47" y="3272972"/>
            <a:ext cx="1479728" cy="10552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3EA7DCD-9499-8C06-C71B-E7E0ABB46632}"/>
              </a:ext>
            </a:extLst>
          </p:cNvPr>
          <p:cNvSpPr txBox="1"/>
          <p:nvPr/>
        </p:nvSpPr>
        <p:spPr>
          <a:xfrm>
            <a:off x="3835141" y="2858488"/>
            <a:ext cx="1202739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Bonding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Picture 13" descr="A diagram of a connection&#10;&#10;AI-generated content may be incorrect.">
            <a:extLst>
              <a:ext uri="{FF2B5EF4-FFF2-40B4-BE49-F238E27FC236}">
                <a16:creationId xmlns:a16="http://schemas.microsoft.com/office/drawing/2014/main" id="{3C4E2E98-72E7-FA5A-67C1-E3646567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918" y="1509110"/>
            <a:ext cx="1479729" cy="9561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37572A-99FC-BF7D-8B1E-FDD02C1701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268A90-57B5-8F07-863A-4534A30CED8F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Developments of Interatomic potentials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32E1F539-1D10-21D0-226D-39AE0CE0E10B}"/>
              </a:ext>
            </a:extLst>
          </p:cNvPr>
          <p:cNvSpPr/>
          <p:nvPr/>
        </p:nvSpPr>
        <p:spPr>
          <a:xfrm>
            <a:off x="590073" y="2320637"/>
            <a:ext cx="8158816" cy="7913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78;p16">
            <a:extLst>
              <a:ext uri="{FF2B5EF4-FFF2-40B4-BE49-F238E27FC236}">
                <a16:creationId xmlns:a16="http://schemas.microsoft.com/office/drawing/2014/main" id="{761CBF1A-12EA-B745-4BC6-27D232BCE239}"/>
              </a:ext>
            </a:extLst>
          </p:cNvPr>
          <p:cNvSpPr txBox="1">
            <a:spLocks/>
          </p:cNvSpPr>
          <p:nvPr/>
        </p:nvSpPr>
        <p:spPr>
          <a:xfrm>
            <a:off x="1366886" y="4592280"/>
            <a:ext cx="6410227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1500" b="1" dirty="0">
                <a:solidFill>
                  <a:srgbClr val="000000"/>
                </a:solidFill>
              </a:rPr>
              <a:t>A major challenge of Interatomic Potentials is to capture </a:t>
            </a:r>
            <a:r>
              <a:rPr lang="en-US" sz="1500" b="1" dirty="0">
                <a:solidFill>
                  <a:srgbClr val="FF0000"/>
                </a:solidFill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2198154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B06C-DBAD-7F11-4FA9-D419EABF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87D0E-125C-385E-9583-832EF61C0167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MACE Update and Readout</a:t>
            </a:r>
          </a:p>
        </p:txBody>
      </p:sp>
      <p:pic>
        <p:nvPicPr>
          <p:cNvPr id="7" name="Picture 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809F2AF4-48BF-DAD4-49D7-3ACF7757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910674"/>
            <a:ext cx="7772400" cy="39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45256-32CD-9777-3695-5C9CC1616C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208E0-25B0-F57C-0C15-FD0EA21A219E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Anharmonicity</a:t>
            </a:r>
          </a:p>
        </p:txBody>
      </p:sp>
      <p:pic>
        <p:nvPicPr>
          <p:cNvPr id="7" name="Picture 6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45E75B59-00AE-3EF1-04E8-37726A39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3185"/>
            <a:ext cx="7772400" cy="31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45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20D81-1788-4457-9943-6EE2693DF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C9714-A2A6-A170-650B-40B4C9564C56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Anharmonicity cont.</a:t>
            </a:r>
          </a:p>
        </p:txBody>
      </p:sp>
      <p:pic>
        <p:nvPicPr>
          <p:cNvPr id="7" name="Picture 6" descr="A diagram of energy and physical energy&#10;&#10;AI-generated content may be incorrect.">
            <a:extLst>
              <a:ext uri="{FF2B5EF4-FFF2-40B4-BE49-F238E27FC236}">
                <a16:creationId xmlns:a16="http://schemas.microsoft.com/office/drawing/2014/main" id="{22BE26F1-D65A-C49C-E3A6-D73E5F5AD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6537"/>
            <a:ext cx="7772400" cy="38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1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35EB5-AF5F-454E-4607-9F802B004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2DBFB059-C116-16A7-4902-BE9CB190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3" t="14903" r="1304" b="5962"/>
          <a:stretch/>
        </p:blipFill>
        <p:spPr>
          <a:xfrm>
            <a:off x="791941" y="1214525"/>
            <a:ext cx="7560117" cy="36454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6C0D46-31AB-00CB-0E16-6894987DC3F5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Large systems into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83373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1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Many different interactions can affect the energy at one “site” or atom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Direct neighbors have a large impact on local energy, but so can second and third neighbors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575" y="1152475"/>
            <a:ext cx="3101726" cy="38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799" y="2866525"/>
            <a:ext cx="54807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39323-CCFE-AB96-4275-FF1BD632E6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3F7AF3-CD44-016B-6544-604A6CD30C2E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Many-body interactions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495368-870B-63BA-641E-9734F2DFA17A}"/>
                  </a:ext>
                </a:extLst>
              </p:cNvPr>
              <p:cNvSpPr txBox="1"/>
              <p:nvPr/>
            </p:nvSpPr>
            <p:spPr>
              <a:xfrm>
                <a:off x="886044" y="1971090"/>
                <a:ext cx="3395331" cy="5975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1800" dirty="0"/>
                  <a:t>∊[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800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/>
                  <a:t>]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495368-870B-63BA-641E-9734F2DFA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44" y="1971090"/>
                <a:ext cx="3395331" cy="597536"/>
              </a:xfrm>
              <a:prstGeom prst="rect">
                <a:avLst/>
              </a:prstGeom>
              <a:blipFill>
                <a:blip r:embed="rId3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6A28EF-73AA-D69C-2F65-09E184090C16}"/>
              </a:ext>
            </a:extLst>
          </p:cNvPr>
          <p:cNvSpPr txBox="1"/>
          <p:nvPr/>
        </p:nvSpPr>
        <p:spPr>
          <a:xfrm>
            <a:off x="311700" y="1111538"/>
            <a:ext cx="3395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Lennard-Jones Potential (1924)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99C2D3-0C32-4340-F623-9293BFB067C5}"/>
                  </a:ext>
                </a:extLst>
              </p:cNvPr>
              <p:cNvSpPr txBox="1"/>
              <p:nvPr/>
            </p:nvSpPr>
            <p:spPr>
              <a:xfrm>
                <a:off x="466059" y="1535637"/>
                <a:ext cx="1665768" cy="39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Pauli repulsion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99C2D3-0C32-4340-F623-9293BFB06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59" y="1535637"/>
                <a:ext cx="1665768" cy="396519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FD2A45-0848-7195-AD4C-F9226C0F02C4}"/>
              </a:ext>
            </a:extLst>
          </p:cNvPr>
          <p:cNvCxnSpPr>
            <a:cxnSpLocks/>
          </p:cNvCxnSpPr>
          <p:nvPr/>
        </p:nvCxnSpPr>
        <p:spPr>
          <a:xfrm>
            <a:off x="1812366" y="1899945"/>
            <a:ext cx="762686" cy="2265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5671A5-E7D8-BABA-FE97-670EF54254BC}"/>
                  </a:ext>
                </a:extLst>
              </p:cNvPr>
              <p:cNvSpPr txBox="1"/>
              <p:nvPr/>
            </p:nvSpPr>
            <p:spPr>
              <a:xfrm>
                <a:off x="2221922" y="1541943"/>
                <a:ext cx="1665768" cy="39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Dispersive forces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5671A5-E7D8-BABA-FE97-670EF5425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922" y="1541943"/>
                <a:ext cx="1665768" cy="396519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41E584D6-8A23-5D61-FABE-871C9C6B5A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5094"/>
          <a:stretch/>
        </p:blipFill>
        <p:spPr>
          <a:xfrm>
            <a:off x="311700" y="2030080"/>
            <a:ext cx="3463603" cy="276631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0EFDC5-392A-17FA-434D-29A84F77182D}"/>
              </a:ext>
            </a:extLst>
          </p:cNvPr>
          <p:cNvCxnSpPr>
            <a:cxnSpLocks/>
          </p:cNvCxnSpPr>
          <p:nvPr/>
        </p:nvCxnSpPr>
        <p:spPr>
          <a:xfrm flipH="1">
            <a:off x="3444948" y="1960320"/>
            <a:ext cx="99237" cy="20077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C081F35-28F7-B63D-2086-F6B2EC5B3757}"/>
              </a:ext>
            </a:extLst>
          </p:cNvPr>
          <p:cNvSpPr txBox="1"/>
          <p:nvPr/>
        </p:nvSpPr>
        <p:spPr>
          <a:xfrm>
            <a:off x="4572000" y="1111538"/>
            <a:ext cx="2324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Morse Potential (1929)</a:t>
            </a:r>
          </a:p>
        </p:txBody>
      </p:sp>
      <p:pic>
        <p:nvPicPr>
          <p:cNvPr id="35" name="Picture 34" descr="Diagram of a diagram of a dissociation energy&#10;&#10;AI-generated content may be incorrect.">
            <a:extLst>
              <a:ext uri="{FF2B5EF4-FFF2-40B4-BE49-F238E27FC236}">
                <a16:creationId xmlns:a16="http://schemas.microsoft.com/office/drawing/2014/main" id="{59BE5F9D-D6C0-910D-EB11-18F6E26EB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32882"/>
            <a:ext cx="3331535" cy="2880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26D5AD-DEA8-4B18-9181-B49913E06484}"/>
                  </a:ext>
                </a:extLst>
              </p:cNvPr>
              <p:cNvSpPr txBox="1"/>
              <p:nvPr/>
            </p:nvSpPr>
            <p:spPr>
              <a:xfrm>
                <a:off x="4727757" y="1398276"/>
                <a:ext cx="2496132" cy="434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 b="0" i="1" dirty="0"/>
                  <a:t>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26D5AD-DEA8-4B18-9181-B49913E06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57" y="1398276"/>
                <a:ext cx="2496132" cy="434606"/>
              </a:xfrm>
              <a:prstGeom prst="rect">
                <a:avLst/>
              </a:prstGeom>
              <a:blipFill>
                <a:blip r:embed="rId8"/>
                <a:stretch>
                  <a:fillRect l="-101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766B8FC-CC8F-9606-1D7A-D97984F56EF9}"/>
                  </a:ext>
                </a:extLst>
              </p:cNvPr>
              <p:cNvSpPr txBox="1"/>
              <p:nvPr/>
            </p:nvSpPr>
            <p:spPr>
              <a:xfrm>
                <a:off x="7187611" y="1117914"/>
                <a:ext cx="1084708" cy="1047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766B8FC-CC8F-9606-1D7A-D97984F56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11" y="1117914"/>
                <a:ext cx="1084708" cy="1047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5430-C000-EB53-9DD5-1564E71607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1CBED7-275A-9CDB-8846-932C4B2BEFE8}"/>
              </a:ext>
            </a:extLst>
          </p:cNvPr>
          <p:cNvSpPr/>
          <p:nvPr/>
        </p:nvSpPr>
        <p:spPr>
          <a:xfrm>
            <a:off x="0" y="0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Semi-empirical diatomic potentials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A2873-DCC2-1F71-1580-FCED081C43E3}"/>
              </a:ext>
            </a:extLst>
          </p:cNvPr>
          <p:cNvSpPr txBox="1"/>
          <p:nvPr/>
        </p:nvSpPr>
        <p:spPr>
          <a:xfrm>
            <a:off x="5975823" y="4706128"/>
            <a:ext cx="3027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Can be found in many textbooks</a:t>
            </a:r>
          </a:p>
        </p:txBody>
      </p:sp>
    </p:spTree>
    <p:extLst>
      <p:ext uri="{BB962C8B-B14F-4D97-AF65-F5344CB8AC3E}">
        <p14:creationId xmlns:p14="http://schemas.microsoft.com/office/powerpoint/2010/main" val="248422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48A85317-92F6-E792-67C1-939F92A0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564589"/>
            <a:ext cx="5042461" cy="1240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diagram of a graph and a diagram of a graph&#10;&#10;AI-generated content may be incorrect.">
            <a:extLst>
              <a:ext uri="{FF2B5EF4-FFF2-40B4-BE49-F238E27FC236}">
                <a16:creationId xmlns:a16="http://schemas.microsoft.com/office/drawing/2014/main" id="{8DC931B3-E251-730A-1224-07782F281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6" t="10670" r="53527" b="18904"/>
          <a:stretch/>
        </p:blipFill>
        <p:spPr>
          <a:xfrm>
            <a:off x="5541664" y="652632"/>
            <a:ext cx="3290636" cy="249021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BB3704E-94A8-C157-F8D0-1D8C65E02E49}"/>
              </a:ext>
            </a:extLst>
          </p:cNvPr>
          <p:cNvSpPr txBox="1">
            <a:spLocks/>
          </p:cNvSpPr>
          <p:nvPr/>
        </p:nvSpPr>
        <p:spPr>
          <a:xfrm>
            <a:off x="1667212" y="1026782"/>
            <a:ext cx="2650788" cy="53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u="sng" dirty="0">
                <a:solidFill>
                  <a:schemeClr val="tx1"/>
                </a:solidFill>
              </a:rPr>
              <a:t>Stillinger-Weber (1985)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E6D7CE-8909-F1C5-0538-DC1D04221039}"/>
              </a:ext>
            </a:extLst>
          </p:cNvPr>
          <p:cNvSpPr txBox="1"/>
          <p:nvPr/>
        </p:nvSpPr>
        <p:spPr>
          <a:xfrm>
            <a:off x="311700" y="3159592"/>
            <a:ext cx="852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Stillinger-Weber (SW) is a three-body potential adding angular dependence, improving pairwise models for covalent materials.</a:t>
            </a:r>
          </a:p>
          <a:p>
            <a:endParaRPr lang="en-US" sz="1800" dirty="0"/>
          </a:p>
          <a:p>
            <a:r>
              <a:rPr lang="en-US" sz="1800" dirty="0"/>
              <a:t>More accurate than pair potentials for materials where bond angles determine structure and properties (like the Si system was developed for)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70E7B-BCD1-CE5E-15E8-A81832ECE5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811DB-EC51-2D79-75C2-5E4CADBF166D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Beyond pair-wise interatomic potentials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D96BA-5AA1-FAB5-6DDF-61EB99F25294}"/>
              </a:ext>
            </a:extLst>
          </p:cNvPr>
          <p:cNvSpPr txBox="1"/>
          <p:nvPr/>
        </p:nvSpPr>
        <p:spPr>
          <a:xfrm>
            <a:off x="5541664" y="4687485"/>
            <a:ext cx="3889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Stillinger et al. </a:t>
            </a:r>
            <a:r>
              <a:rPr lang="en-US" i="1" dirty="0">
                <a:latin typeface="+mn-lt"/>
              </a:rPr>
              <a:t>Phys. Rev. B (1985)</a:t>
            </a:r>
            <a:endParaRPr lang="en-US" b="0" i="1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09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55873" y="1209647"/>
            <a:ext cx="3521746" cy="348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Reactive Force Field (</a:t>
            </a:r>
            <a:r>
              <a:rPr lang="en" dirty="0" err="1">
                <a:solidFill>
                  <a:schemeClr val="dk1"/>
                </a:solidFill>
              </a:rPr>
              <a:t>ReaxFF</a:t>
            </a:r>
            <a:r>
              <a:rPr lang="en" dirty="0">
                <a:solidFill>
                  <a:schemeClr val="dk1"/>
                </a:solidFill>
              </a:rPr>
              <a:t>)</a:t>
            </a:r>
          </a:p>
          <a:p>
            <a:pPr marL="41275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Pairwise potentials can’t predict the breaking and forming of bonds</a:t>
            </a:r>
          </a:p>
          <a:p>
            <a:pPr marL="412750" indent="-285750">
              <a:spcBef>
                <a:spcPts val="12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Bond order based force field developed at </a:t>
            </a:r>
            <a:r>
              <a:rPr lang="en" dirty="0" err="1">
                <a:solidFill>
                  <a:schemeClr val="dk1"/>
                </a:solidFill>
              </a:rPr>
              <a:t>CalTech</a:t>
            </a:r>
            <a:r>
              <a:rPr lang="en" dirty="0">
                <a:solidFill>
                  <a:schemeClr val="dk1"/>
                </a:solidFill>
              </a:rPr>
              <a:t> by Van Duin and Goddard (2001)</a:t>
            </a:r>
          </a:p>
          <a:p>
            <a:pPr marL="127000" indent="0">
              <a:spcBef>
                <a:spcPts val="1200"/>
              </a:spcBef>
              <a:buClr>
                <a:schemeClr val="dk1"/>
              </a:buClr>
              <a:buSzPts val="1600"/>
              <a:buNone/>
            </a:pPr>
            <a:endParaRPr lang="en"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 l="25361" b="25292"/>
          <a:stretch/>
        </p:blipFill>
        <p:spPr>
          <a:xfrm>
            <a:off x="4309701" y="2061565"/>
            <a:ext cx="3804607" cy="2007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C466F-1AF3-4B94-24FC-7C612FDDC50B}"/>
              </a:ext>
            </a:extLst>
          </p:cNvPr>
          <p:cNvSpPr txBox="1"/>
          <p:nvPr/>
        </p:nvSpPr>
        <p:spPr>
          <a:xfrm>
            <a:off x="355873" y="4276639"/>
            <a:ext cx="3617816" cy="3385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Bond length → Bond order →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598B3-55D1-D3D6-DA49-BBAAD3DF40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E0428B-DAD4-8640-DF53-A7BF461C89B0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3200" dirty="0"/>
              <a:t>Capturing chemistry by interatomic potentials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87A77-9C1E-EB87-A167-495D44A5D00B}"/>
              </a:ext>
            </a:extLst>
          </p:cNvPr>
          <p:cNvSpPr txBox="1"/>
          <p:nvPr/>
        </p:nvSpPr>
        <p:spPr>
          <a:xfrm>
            <a:off x="5317055" y="4694052"/>
            <a:ext cx="418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200" algn="l">
              <a:buNone/>
            </a:pPr>
            <a:r>
              <a:rPr lang="en-US" i="1" dirty="0">
                <a:solidFill>
                  <a:srgbClr val="000000"/>
                </a:solidFill>
                <a:effectLst/>
                <a:latin typeface="+mn-lt"/>
              </a:rPr>
              <a:t>van Duin et al. J. Phys. Chem. A (2001)</a:t>
            </a:r>
          </a:p>
        </p:txBody>
      </p:sp>
      <p:pic>
        <p:nvPicPr>
          <p:cNvPr id="7" name="Picture 6" descr="A diagram of a molecule&#10;&#10;AI-generated content may be incorrect.">
            <a:extLst>
              <a:ext uri="{FF2B5EF4-FFF2-40B4-BE49-F238E27FC236}">
                <a16:creationId xmlns:a16="http://schemas.microsoft.com/office/drawing/2014/main" id="{52562CC8-14DD-0199-4D21-4E677E78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04" y="1113396"/>
            <a:ext cx="1195889" cy="10210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3221-C6D7-8090-668D-12B85D7B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758112"/>
            <a:ext cx="4570498" cy="572700"/>
          </a:xfrm>
        </p:spPr>
        <p:txBody>
          <a:bodyPr>
            <a:normAutofit fontScale="90000"/>
          </a:bodyPr>
          <a:lstStyle/>
          <a:p>
            <a:r>
              <a:rPr lang="en-US" sz="2000" dirty="0" err="1"/>
              <a:t>ReaxFF</a:t>
            </a:r>
            <a:r>
              <a:rPr lang="en-US" sz="2000" dirty="0"/>
              <a:t> simulating RDX decomposition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E8DFB-FB01-3D70-58F8-15129697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49412"/>
          <a:stretch/>
        </p:blipFill>
        <p:spPr>
          <a:xfrm>
            <a:off x="5912531" y="1928600"/>
            <a:ext cx="3108627" cy="21849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8493-E741-9F45-38C3-A38FC007BB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1AD42-A274-C34F-252A-EF8557D780AE}"/>
              </a:ext>
            </a:extLst>
          </p:cNvPr>
          <p:cNvSpPr/>
          <p:nvPr/>
        </p:nvSpPr>
        <p:spPr>
          <a:xfrm>
            <a:off x="0" y="-5125"/>
            <a:ext cx="9144000" cy="7027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Capturing chemical reactions</a:t>
            </a:r>
          </a:p>
        </p:txBody>
      </p:sp>
      <p:pic>
        <p:nvPicPr>
          <p:cNvPr id="10" name="Picture 9" descr="A close-up of a bomb&#10;&#10;AI-generated content may be incorrect.">
            <a:extLst>
              <a:ext uri="{FF2B5EF4-FFF2-40B4-BE49-F238E27FC236}">
                <a16:creationId xmlns:a16="http://schemas.microsoft.com/office/drawing/2014/main" id="{88F87DDD-DA96-8171-7D34-E64B6227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09" t="12295" r="5329" b="12143"/>
          <a:stretch/>
        </p:blipFill>
        <p:spPr>
          <a:xfrm>
            <a:off x="218015" y="3313198"/>
            <a:ext cx="2780639" cy="1627737"/>
          </a:xfrm>
          <a:prstGeom prst="rect">
            <a:avLst/>
          </a:prstGeom>
        </p:spPr>
      </p:pic>
      <p:pic>
        <p:nvPicPr>
          <p:cNvPr id="7" name="Picture 6" descr="A structure of a chemical formula&#10;&#10;AI-generated content may be incorrect.">
            <a:extLst>
              <a:ext uri="{FF2B5EF4-FFF2-40B4-BE49-F238E27FC236}">
                <a16:creationId xmlns:a16="http://schemas.microsoft.com/office/drawing/2014/main" id="{EEB081FB-5C38-F204-D715-590A99189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05" t="20042" r="16405" b="20212"/>
          <a:stretch/>
        </p:blipFill>
        <p:spPr>
          <a:xfrm>
            <a:off x="500558" y="1244693"/>
            <a:ext cx="2215554" cy="1967157"/>
          </a:xfrm>
          <a:prstGeom prst="rect">
            <a:avLst/>
          </a:prstGeom>
        </p:spPr>
      </p:pic>
      <p:pic>
        <p:nvPicPr>
          <p:cNvPr id="12" name="Picture 11" descr="A group of colorful spheres&#10;&#10;AI-generated content may be incorrect.">
            <a:extLst>
              <a:ext uri="{FF2B5EF4-FFF2-40B4-BE49-F238E27FC236}">
                <a16:creationId xmlns:a16="http://schemas.microsoft.com/office/drawing/2014/main" id="{7B74D76B-14FE-E59B-A120-D9D69146C9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3815" b="50000"/>
          <a:stretch/>
        </p:blipFill>
        <p:spPr>
          <a:xfrm>
            <a:off x="3296479" y="1740344"/>
            <a:ext cx="2551041" cy="2223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7AA00-CB6C-8052-0FDF-1B1F9E829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446" y="4940935"/>
            <a:ext cx="516659" cy="196800"/>
          </a:xfrm>
          <a:prstGeom prst="rect">
            <a:avLst/>
          </a:prstGeom>
        </p:spPr>
      </p:pic>
      <p:pic>
        <p:nvPicPr>
          <p:cNvPr id="16" name="Picture 15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DBC5A8EE-983A-3AEF-7F83-9AAEE8197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927" y="4940935"/>
            <a:ext cx="609600" cy="122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6B183-8596-AEC4-1995-F7E8C947B4FB}"/>
              </a:ext>
            </a:extLst>
          </p:cNvPr>
          <p:cNvSpPr txBox="1"/>
          <p:nvPr/>
        </p:nvSpPr>
        <p:spPr>
          <a:xfrm>
            <a:off x="5371929" y="4663217"/>
            <a:ext cx="3100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b="0" i="1" dirty="0">
                <a:solidFill>
                  <a:srgbClr val="000000"/>
                </a:solidFill>
                <a:effectLst/>
                <a:latin typeface="+mn-lt"/>
              </a:rPr>
              <a:t>Wang et al. </a:t>
            </a:r>
            <a:r>
              <a:rPr lang="en-US" i="1" dirty="0">
                <a:latin typeface="+mn-lt"/>
              </a:rPr>
              <a:t>J. Phys. Chem. C (2017)</a:t>
            </a:r>
            <a:endParaRPr lang="en-US" b="0" i="1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29853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7696</TotalTime>
  <Words>1786</Words>
  <Application>Microsoft Macintosh PowerPoint</Application>
  <PresentationFormat>On-screen Show (16:9)</PresentationFormat>
  <Paragraphs>532</Paragraphs>
  <Slides>54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Cambria Math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ReaxFF simulating RDX decomposition</vt:lpstr>
      <vt:lpstr>PowerPoint Presentation</vt:lpstr>
      <vt:lpstr>PowerPoint Presentation</vt:lpstr>
      <vt:lpstr>ML advancements: old versus deep</vt:lpstr>
      <vt:lpstr>PowerPoint Presentation</vt:lpstr>
      <vt:lpstr>Varying Complexities</vt:lpstr>
      <vt:lpstr>How about chemistry?</vt:lpstr>
      <vt:lpstr>(ACE) </vt:lpstr>
      <vt:lpstr>Cluster Expansion: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Energy Surface Prediction</vt:lpstr>
      <vt:lpstr>PowerPoint Presentation</vt:lpstr>
      <vt:lpstr>PowerPoint Presentation</vt:lpstr>
      <vt:lpstr> Message-passing Atomic Cluster Expansion:  A Deep Learning Approach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Supplemental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Ellis, Austin</cp:lastModifiedBy>
  <cp:revision>56</cp:revision>
  <dcterms:modified xsi:type="dcterms:W3CDTF">2025-03-28T20:33:44Z</dcterms:modified>
</cp:coreProperties>
</file>